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.xml" ContentType="application/vnd.openxmlformats-officedocument.presentationml.tags+xml"/>
  <Override PartName="/ppt/notesSlides/notesSlide3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1"/>
  </p:notesMasterIdLst>
  <p:sldIdLst>
    <p:sldId id="256" r:id="rId5"/>
    <p:sldId id="257" r:id="rId6"/>
    <p:sldId id="291" r:id="rId7"/>
    <p:sldId id="293" r:id="rId8"/>
    <p:sldId id="296" r:id="rId9"/>
    <p:sldId id="297" r:id="rId10"/>
    <p:sldId id="299" r:id="rId11"/>
    <p:sldId id="298" r:id="rId12"/>
    <p:sldId id="300" r:id="rId13"/>
    <p:sldId id="301" r:id="rId14"/>
    <p:sldId id="302" r:id="rId15"/>
    <p:sldId id="303" r:id="rId16"/>
    <p:sldId id="308" r:id="rId17"/>
    <p:sldId id="309" r:id="rId18"/>
    <p:sldId id="313" r:id="rId19"/>
    <p:sldId id="307" r:id="rId20"/>
    <p:sldId id="310" r:id="rId21"/>
    <p:sldId id="314" r:id="rId22"/>
    <p:sldId id="315" r:id="rId23"/>
    <p:sldId id="316" r:id="rId24"/>
    <p:sldId id="317" r:id="rId25"/>
    <p:sldId id="318" r:id="rId26"/>
    <p:sldId id="319" r:id="rId27"/>
    <p:sldId id="320" r:id="rId28"/>
    <p:sldId id="321" r:id="rId29"/>
    <p:sldId id="322" r:id="rId30"/>
    <p:sldId id="323" r:id="rId31"/>
    <p:sldId id="324" r:id="rId32"/>
    <p:sldId id="325" r:id="rId33"/>
    <p:sldId id="329" r:id="rId34"/>
    <p:sldId id="331" r:id="rId35"/>
    <p:sldId id="332" r:id="rId36"/>
    <p:sldId id="330" r:id="rId37"/>
    <p:sldId id="333" r:id="rId38"/>
    <p:sldId id="334" r:id="rId39"/>
    <p:sldId id="358" r:id="rId40"/>
    <p:sldId id="359" r:id="rId41"/>
    <p:sldId id="338" r:id="rId42"/>
    <p:sldId id="340" r:id="rId43"/>
    <p:sldId id="341" r:id="rId44"/>
    <p:sldId id="342" r:id="rId45"/>
    <p:sldId id="343" r:id="rId46"/>
    <p:sldId id="345" r:id="rId47"/>
    <p:sldId id="344" r:id="rId48"/>
    <p:sldId id="346" r:id="rId49"/>
    <p:sldId id="347" r:id="rId50"/>
    <p:sldId id="348" r:id="rId51"/>
    <p:sldId id="349" r:id="rId52"/>
    <p:sldId id="352" r:id="rId53"/>
    <p:sldId id="353" r:id="rId54"/>
    <p:sldId id="354" r:id="rId55"/>
    <p:sldId id="355" r:id="rId56"/>
    <p:sldId id="360" r:id="rId57"/>
    <p:sldId id="356" r:id="rId58"/>
    <p:sldId id="361" r:id="rId59"/>
    <p:sldId id="357" r:id="rId6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7E99C"/>
    <a:srgbClr val="FF918B"/>
    <a:srgbClr val="16283B"/>
    <a:srgbClr val="2D4F76"/>
    <a:srgbClr val="F0F4F9"/>
    <a:srgbClr val="A6C0DD"/>
    <a:srgbClr val="FFD281"/>
    <a:srgbClr val="FFE8BD"/>
    <a:srgbClr val="FF6961"/>
    <a:srgbClr val="FFFA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5167DD4-17A5-40A2-9BCB-37CB23A03ADE}" v="6" dt="2022-04-24T14:00:41.51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555" autoAdjust="0"/>
    <p:restoredTop sz="78546" autoAdjust="0"/>
  </p:normalViewPr>
  <p:slideViewPr>
    <p:cSldViewPr snapToGrid="0">
      <p:cViewPr varScale="1">
        <p:scale>
          <a:sx n="66" d="100"/>
          <a:sy n="66" d="100"/>
        </p:scale>
        <p:origin x="1138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microsoft.com/office/2015/10/relationships/revisionInfo" Target="revisionInfo.xml"/><Relationship Id="rId5" Type="http://schemas.openxmlformats.org/officeDocument/2006/relationships/slide" Target="slides/slide1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F002CA-F3F6-4771-80B9-B21B179298C4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S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S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2474D2-8817-4474-AD37-9D306CDB8E70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1044933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474D2-8817-4474-AD37-9D306CDB8E70}" type="slidenum">
              <a:rPr lang="en-SG" smtClean="0"/>
              <a:t>1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056093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474D2-8817-4474-AD37-9D306CDB8E70}" type="slidenum">
              <a:rPr lang="en-SG" smtClean="0"/>
              <a:t>2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17055521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SG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D2474D2-8817-4474-AD37-9D306CDB8E70}" type="slidenum">
              <a:rPr lang="en-SG" smtClean="0"/>
              <a:t>3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327701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A87B16-6CCB-4DE0-82CE-47EDD6B47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328136-F027-43C1-A0B4-B23E7797912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B970B-FDDD-42EE-9E07-B5B53EB71C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1C867F-F153-40C4-ABA8-EBF3B20A7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E39E32-1285-431D-9149-7E659F5FC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940889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8EE00-4A24-43D6-BFD5-589DC4153E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154850-EBFF-432B-AC1B-9F43C991EA5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46D183-05D3-4CED-8FAA-5D7393E7A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D75B35-98A9-45AA-8DB6-9E81FE775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537FAB-205E-4CA0-BAD1-D82B21BE5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31075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E5F9D4-E269-41D0-82B4-85B7258A1B5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7D2A17-963A-4AAB-97B1-4914AFF8CB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DDB85-F1B4-4DBC-AE88-C5AB0B4F0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9AF5D8-B069-4B0C-87FB-B69B14DA9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8C2BDD-F686-4F38-8874-719640AA2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25293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46D135-F72C-4FC4-92BA-3DC6DA1A6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794D4A-225B-47CC-892A-49E86ADECE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8613D3-BA3F-422B-A7ED-A81D31882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04A668-72B4-42D8-8690-754ADFAA2D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BFDA0-6A5E-419F-88EB-3C772FE655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271664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2B32B-5B32-4EB1-89C6-FA2D3339F1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B0411A-024E-4A2D-B3B3-4F01E1E596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D030F-0BD7-4F43-817B-83CD8A1DE3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79830E-78BF-4F08-B6A2-3B6C0FA4A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51A281-9C85-4EF7-800E-569043F96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776529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4ABC0A-E39F-4E92-8BCA-1CFDA3D30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3B304F-1153-42B0-9CEE-42A29F44AD9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DF6342-1E41-4F43-99EC-56E62C125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B124013-9CE7-4F62-8135-0CB4BF608C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F290CE-F89A-4E73-952A-2B57E0FDD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785AC6-8066-43BE-8E5D-D99583C57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8502843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D50FA9-2BC4-4BDD-BC94-1ADFC8110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A8FFC8-9674-4CD6-89ED-5EADB0C5A8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8A2F51-6126-46CA-9962-70AAD419BD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2A52E1-9FE8-4646-AB55-B0E48EE1C46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33DD04-8799-44A8-B0B8-6C13EF2160F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C55815C-F167-4D03-9CC4-0F9A002BC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3AA2597-3BB8-40A0-9810-3D4D701E8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695121-A89A-4C80-995E-6120E68F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799023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E2C4CC-7ED2-49B4-9731-2FEEE9954D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CADB86-3EF0-4D44-92E2-FD831B6A6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DB0039-E00F-449F-9A8D-863538B57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CD233A-2E37-4081-9980-F757DB933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940388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6ED2ACA-0AE2-4A64-8054-6E8AD08EF6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1508B7B-71DF-4E1D-9AB6-7B689118BA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F45D6-8E3F-4873-88B6-1360CDF0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975075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33BC2-2C14-413F-998B-BC38B66BA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03641A-0F04-4AEA-AF5E-2697C3C983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A66CE0F-43DF-4F40-897F-5B7757C403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E40B9B-0975-4715-9114-3EF81ACD6A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43C8A8D-CE07-4E7A-BBAE-508B3FD61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B66EC-D1EA-4F90-9EF8-58D8DAF4A7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981077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3A840-2445-4F01-8EB0-7C206C01E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2864A1-0220-4832-8C5F-858ECEA98F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893EE8-060A-4D63-9540-B0AAEE6377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A02590-E712-4F59-80C4-6116B94785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4C9046-672B-404E-A6D7-CC3A71806A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E1A950-AE9E-45D7-8B3E-7F561AF89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061507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4F7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4AB9285-A76B-4928-BD20-999BEA410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997CF8-D1FA-41AA-8C2A-9D5C6138D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5F2039-996A-404B-952D-AA8339AAF1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3DCB1E-87B6-498C-9071-58C8754D9462}" type="datetimeFigureOut">
              <a:rPr lang="en-SG" smtClean="0"/>
              <a:t>24/4/2022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9B7234-2D66-40F1-848B-EADCF94E724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DCB0A0-8F33-46C4-A0F3-9C2ECADE9E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A4FDE-3078-45CE-934A-26E41A0C519B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68910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2B712-6C76-4172-86CC-E9F84D8EC0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34888"/>
            <a:ext cx="9144000" cy="2387600"/>
          </a:xfrm>
        </p:spPr>
        <p:txBody>
          <a:bodyPr/>
          <a:lstStyle/>
          <a:p>
            <a:r>
              <a:rPr lang="en-US" spc="1300" dirty="0">
                <a:solidFill>
                  <a:srgbClr val="FF6961"/>
                </a:solidFill>
                <a:latin typeface="Montserrat Light" panose="00000400000000000000" pitchFamily="2" charset="0"/>
                <a:ea typeface="SF Pro Display" panose="00000300000000000000" pitchFamily="50" charset="0"/>
              </a:rPr>
              <a:t>SPAM</a:t>
            </a:r>
            <a:r>
              <a:rPr lang="en-US" spc="1300" dirty="0">
                <a:solidFill>
                  <a:srgbClr val="FFFAF1"/>
                </a:solidFill>
                <a:latin typeface="Montserrat Light" panose="00000400000000000000" pitchFamily="2" charset="0"/>
                <a:ea typeface="SF Pro Display" panose="00000300000000000000" pitchFamily="50" charset="0"/>
              </a:rPr>
              <a:t>|HAM</a:t>
            </a:r>
            <a:endParaRPr lang="en-SG" spc="1300" dirty="0">
              <a:solidFill>
                <a:srgbClr val="FFFAF1"/>
              </a:solidFill>
              <a:latin typeface="Montserrat Light" panose="00000400000000000000" pitchFamily="2" charset="0"/>
              <a:ea typeface="SF Pro Display" panose="00000300000000000000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E9FD6-A7A0-4886-90A6-B4C01EBEB1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666726"/>
            <a:ext cx="9144000" cy="1655762"/>
          </a:xfrm>
        </p:spPr>
        <p:txBody>
          <a:bodyPr>
            <a:normAutofit/>
          </a:bodyPr>
          <a:lstStyle/>
          <a:p>
            <a:r>
              <a:rPr lang="en-US" sz="32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Classification</a:t>
            </a:r>
            <a:endParaRPr lang="en-SG" sz="32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4A2776B8-160C-41C1-9C1D-2DB340BE2AA1}"/>
              </a:ext>
            </a:extLst>
          </p:cNvPr>
          <p:cNvSpPr txBox="1">
            <a:spLocks/>
          </p:cNvSpPr>
          <p:nvPr/>
        </p:nvSpPr>
        <p:spPr>
          <a:xfrm>
            <a:off x="85283" y="174685"/>
            <a:ext cx="3792236" cy="48519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95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SC1015 DSAI Mini Project SC7 Group 11</a:t>
            </a:r>
            <a:endParaRPr lang="en-SG" sz="195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E566D81-B744-477D-BB65-736417B19C79}"/>
              </a:ext>
            </a:extLst>
          </p:cNvPr>
          <p:cNvSpPr txBox="1"/>
          <p:nvPr/>
        </p:nvSpPr>
        <p:spPr>
          <a:xfrm>
            <a:off x="7680961" y="6410618"/>
            <a:ext cx="45110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pc="6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Rayden Teo, Jerome Wang</a:t>
            </a:r>
            <a:endParaRPr lang="en-SG" spc="6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60900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510BD83-BC2C-4C7B-A630-9D889D0B866F}"/>
              </a:ext>
            </a:extLst>
          </p:cNvPr>
          <p:cNvSpPr txBox="1"/>
          <p:nvPr/>
        </p:nvSpPr>
        <p:spPr>
          <a:xfrm>
            <a:off x="9896355" y="0"/>
            <a:ext cx="22956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EDA | Class Imbalance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6" name="Picture 5" descr="Chart, bar chart&#10;&#10;Description automatically generated">
            <a:extLst>
              <a:ext uri="{FF2B5EF4-FFF2-40B4-BE49-F238E27FC236}">
                <a16:creationId xmlns:a16="http://schemas.microsoft.com/office/drawing/2014/main" id="{F97D5819-6A2F-475E-87A8-EFBAB318E6A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071"/>
          <a:stretch/>
        </p:blipFill>
        <p:spPr>
          <a:xfrm>
            <a:off x="1409700" y="1005460"/>
            <a:ext cx="9372600" cy="484708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57575831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Tokenization by Words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A226871-0923-49A8-A2D6-EF6374E294B9}"/>
              </a:ext>
            </a:extLst>
          </p:cNvPr>
          <p:cNvSpPr/>
          <p:nvPr/>
        </p:nvSpPr>
        <p:spPr>
          <a:xfrm>
            <a:off x="1611528" y="2874862"/>
            <a:ext cx="8968943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690B665-E11E-4A07-BA3C-6FAC02841497}"/>
              </a:ext>
            </a:extLst>
          </p:cNvPr>
          <p:cNvSpPr txBox="1"/>
          <p:nvPr/>
        </p:nvSpPr>
        <p:spPr>
          <a:xfrm>
            <a:off x="1743558" y="3105834"/>
            <a:ext cx="870488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Yep, at </a:t>
            </a:r>
            <a:r>
              <a:rPr lang="en-US" sz="36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derek's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house now, see you Sunday &lt;3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0453597"/>
      </p:ext>
    </p:extLst>
  </p:cSld>
  <p:clrMapOvr>
    <a:masterClrMapping/>
  </p:clrMapOvr>
  <p:transition spd="slow"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</a:t>
            </a:r>
            <a:r>
              <a:rPr lang="en-US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| Tokenization </a:t>
            </a:r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by Words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A226871-0923-49A8-A2D6-EF6374E294B9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9F6319C-52C4-4EDF-9393-CEFCE54A6C9F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104FEE6F-3ED6-4C67-A84B-ADC2AC012423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17" name="Rectangle: Rounded Corners 16">
              <a:extLst>
                <a:ext uri="{FF2B5EF4-FFF2-40B4-BE49-F238E27FC236}">
                  <a16:creationId xmlns:a16="http://schemas.microsoft.com/office/drawing/2014/main" id="{FD5F6D06-2245-4CF0-B814-AC175A31A6BE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DD2C78A-751E-4340-BFBA-60E54F4E1426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DC700B8C-0463-4F44-9DE4-F70CBC636873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19" name="Rectangle: Rounded Corners 18">
              <a:extLst>
                <a:ext uri="{FF2B5EF4-FFF2-40B4-BE49-F238E27FC236}">
                  <a16:creationId xmlns:a16="http://schemas.microsoft.com/office/drawing/2014/main" id="{57512477-9739-4E62-9DB3-4A978D2AD353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D4BFC5D2-BC52-48D5-929E-2521A2EAD4BE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E9A96BDA-825B-415A-A1D5-6856FF07E97E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6E6FE39E-8FF8-4B11-B522-8B5B97D5E24D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EABEBD9-E7FD-4434-8D5A-57E331DD4558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E7C45E3-FFFC-4209-8443-FDAEE60DF6BF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</p:grpSpPr>
        <p:sp>
          <p:nvSpPr>
            <p:cNvPr id="24" name="Rectangle: Rounded Corners 23">
              <a:extLst>
                <a:ext uri="{FF2B5EF4-FFF2-40B4-BE49-F238E27FC236}">
                  <a16:creationId xmlns:a16="http://schemas.microsoft.com/office/drawing/2014/main" id="{89AAE530-8191-4A4E-96FF-B49DACFB2CD1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94F4543-07A4-4C9C-A390-A66E4EBC9B77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68ACB2D-68AF-4689-A087-972E1B77A24B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</p:grpSpPr>
        <p:sp>
          <p:nvSpPr>
            <p:cNvPr id="26" name="Rectangle: Rounded Corners 25">
              <a:extLst>
                <a:ext uri="{FF2B5EF4-FFF2-40B4-BE49-F238E27FC236}">
                  <a16:creationId xmlns:a16="http://schemas.microsoft.com/office/drawing/2014/main" id="{680EC3AD-1DE6-4BD9-B9FC-6BD4A2154553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D7BD388D-11B3-4D33-8464-AAED20A2B835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C2869C00-5A5C-4B9C-B2E7-E37EDF715FC1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</p:grpSpPr>
        <p:sp>
          <p:nvSpPr>
            <p:cNvPr id="28" name="Rectangle: Rounded Corners 27">
              <a:extLst>
                <a:ext uri="{FF2B5EF4-FFF2-40B4-BE49-F238E27FC236}">
                  <a16:creationId xmlns:a16="http://schemas.microsoft.com/office/drawing/2014/main" id="{1E928DC1-B971-4BF3-BA90-3F8122286AF6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60717E30-C427-4D92-A821-E6F06BF89378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6E446523-90B1-4A63-A1DF-712A484FD88F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</p:grpSpPr>
        <p:sp>
          <p:nvSpPr>
            <p:cNvPr id="30" name="Rectangle: Rounded Corners 29">
              <a:extLst>
                <a:ext uri="{FF2B5EF4-FFF2-40B4-BE49-F238E27FC236}">
                  <a16:creationId xmlns:a16="http://schemas.microsoft.com/office/drawing/2014/main" id="{2BFD7054-7E72-4DAF-9107-83CB2DE2D363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E5B0108-1CBA-4219-930F-26F789EE30A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7B7A7AF8-4BE5-4E89-84B6-7B15D7A32328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746F2228-430E-4FFC-B582-D8B41B6D9A8A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E45C54B5-33FD-493B-A85A-ADE80E19F930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4" name="Group 43">
            <a:extLst>
              <a:ext uri="{FF2B5EF4-FFF2-40B4-BE49-F238E27FC236}">
                <a16:creationId xmlns:a16="http://schemas.microsoft.com/office/drawing/2014/main" id="{C8660D73-D9E2-40A9-AD09-AB65E6392598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</p:grpSpPr>
        <p:sp>
          <p:nvSpPr>
            <p:cNvPr id="34" name="Rectangle: Rounded Corners 33">
              <a:extLst>
                <a:ext uri="{FF2B5EF4-FFF2-40B4-BE49-F238E27FC236}">
                  <a16:creationId xmlns:a16="http://schemas.microsoft.com/office/drawing/2014/main" id="{ECE73422-C2B2-42DF-A54D-3A0934338018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C4EFB5A-B64B-4182-9601-80E81B1A760E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72101866-C21C-4D5A-93FE-E9A938F548C5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36" name="Rectangle: Rounded Corners 35">
              <a:extLst>
                <a:ext uri="{FF2B5EF4-FFF2-40B4-BE49-F238E27FC236}">
                  <a16:creationId xmlns:a16="http://schemas.microsoft.com/office/drawing/2014/main" id="{5A234705-FFED-4676-B0C2-4ADE9A9A3A3D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ACB92DB1-9CFB-4538-B5ED-B12ACD9488C0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4455621D-F748-480E-AC3C-1D5B6B1EE891}"/>
              </a:ext>
            </a:extLst>
          </p:cNvPr>
          <p:cNvSpPr txBox="1"/>
          <p:nvPr/>
        </p:nvSpPr>
        <p:spPr>
          <a:xfrm>
            <a:off x="1460570" y="1905085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1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ABE94C1D-B24F-4C1D-B3CE-D72F67966996}"/>
              </a:ext>
            </a:extLst>
          </p:cNvPr>
          <p:cNvSpPr txBox="1"/>
          <p:nvPr/>
        </p:nvSpPr>
        <p:spPr>
          <a:xfrm>
            <a:off x="2924043" y="1905085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2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EC4BCBBA-9761-44AE-8E71-9099C5FC0927}"/>
              </a:ext>
            </a:extLst>
          </p:cNvPr>
          <p:cNvSpPr txBox="1"/>
          <p:nvPr/>
        </p:nvSpPr>
        <p:spPr>
          <a:xfrm>
            <a:off x="4429711" y="1907032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3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279EFE0E-7148-4ED6-84E2-B45E7BDABA39}"/>
              </a:ext>
            </a:extLst>
          </p:cNvPr>
          <p:cNvSpPr txBox="1"/>
          <p:nvPr/>
        </p:nvSpPr>
        <p:spPr>
          <a:xfrm>
            <a:off x="6209192" y="1910923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4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AE69547-12D1-43E7-ADC1-B9C530F826B2}"/>
              </a:ext>
            </a:extLst>
          </p:cNvPr>
          <p:cNvSpPr txBox="1"/>
          <p:nvPr/>
        </p:nvSpPr>
        <p:spPr>
          <a:xfrm>
            <a:off x="8271038" y="1903638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5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A575C9A8-E184-4EC3-8A66-A8120D979EFA}"/>
              </a:ext>
            </a:extLst>
          </p:cNvPr>
          <p:cNvSpPr txBox="1"/>
          <p:nvPr/>
        </p:nvSpPr>
        <p:spPr>
          <a:xfrm>
            <a:off x="10332884" y="1910923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6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D90811C9-FC77-4B5C-9273-820F61FF771B}"/>
              </a:ext>
            </a:extLst>
          </p:cNvPr>
          <p:cNvSpPr txBox="1"/>
          <p:nvPr/>
        </p:nvSpPr>
        <p:spPr>
          <a:xfrm>
            <a:off x="1430188" y="3789557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7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15B3912A-FB43-4873-9D65-1F4BCFB65B88}"/>
              </a:ext>
            </a:extLst>
          </p:cNvPr>
          <p:cNvSpPr txBox="1"/>
          <p:nvPr/>
        </p:nvSpPr>
        <p:spPr>
          <a:xfrm>
            <a:off x="2924043" y="3789557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8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3C948D2-AC3D-4C7C-A80E-006372DA85B0}"/>
              </a:ext>
            </a:extLst>
          </p:cNvPr>
          <p:cNvSpPr txBox="1"/>
          <p:nvPr/>
        </p:nvSpPr>
        <p:spPr>
          <a:xfrm>
            <a:off x="4429711" y="3784403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9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603097E-46EE-4C24-BB38-0C2E93ACC1CC}"/>
              </a:ext>
            </a:extLst>
          </p:cNvPr>
          <p:cNvSpPr txBox="1"/>
          <p:nvPr/>
        </p:nvSpPr>
        <p:spPr>
          <a:xfrm>
            <a:off x="6209192" y="3784403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10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E60C0C71-E936-46CD-9492-0A858AA52D77}"/>
              </a:ext>
            </a:extLst>
          </p:cNvPr>
          <p:cNvSpPr txBox="1"/>
          <p:nvPr/>
        </p:nvSpPr>
        <p:spPr>
          <a:xfrm>
            <a:off x="7994412" y="3791823"/>
            <a:ext cx="6949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11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53CAA174-8896-440D-BB3D-9AB08BCCF096}"/>
              </a:ext>
            </a:extLst>
          </p:cNvPr>
          <p:cNvSpPr txBox="1"/>
          <p:nvPr/>
        </p:nvSpPr>
        <p:spPr>
          <a:xfrm>
            <a:off x="7466260" y="5709300"/>
            <a:ext cx="468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FFFAF1"/>
                </a:solidFill>
                <a:latin typeface="Panton Black Caps" panose="00000500000000000000" pitchFamily="50" charset="0"/>
              </a:rPr>
              <a:t>Total Word Count: 11</a:t>
            </a:r>
            <a:endParaRPr lang="en-SG" sz="2800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611240A3-8CD3-453E-8404-DD11C0DEBCFA}"/>
              </a:ext>
            </a:extLst>
          </p:cNvPr>
          <p:cNvSpPr txBox="1"/>
          <p:nvPr/>
        </p:nvSpPr>
        <p:spPr>
          <a:xfrm>
            <a:off x="7505879" y="6181292"/>
            <a:ext cx="46861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Note: We have included punctuation in word count as we believe that punctuations differ between spam and ham</a:t>
            </a:r>
            <a:endParaRPr lang="en-SG" sz="14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1110245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0" presetClass="entr" presetSubtype="0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0" presetClass="entr" presetSubtype="0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180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/>
      <p:bldP spid="55" grpId="0"/>
      <p:bldP spid="56" grpId="0"/>
      <p:bldP spid="57" grpId="0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056998-DA05-4DB8-BA0B-A5F4DB6DE0C9}"/>
              </a:ext>
            </a:extLst>
          </p:cNvPr>
          <p:cNvSpPr txBox="1"/>
          <p:nvPr/>
        </p:nvSpPr>
        <p:spPr>
          <a:xfrm>
            <a:off x="10139423" y="0"/>
            <a:ext cx="205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Sample Data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8FCB97-5655-426C-BE8A-FBFBF1CCB878}"/>
              </a:ext>
            </a:extLst>
          </p:cNvPr>
          <p:cNvSpPr/>
          <p:nvPr/>
        </p:nvSpPr>
        <p:spPr>
          <a:xfrm>
            <a:off x="1147823" y="2874862"/>
            <a:ext cx="9896353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1CFAF-3B5F-48B9-811A-5B2F0F14179F}"/>
              </a:ext>
            </a:extLst>
          </p:cNvPr>
          <p:cNvSpPr txBox="1"/>
          <p:nvPr/>
        </p:nvSpPr>
        <p:spPr>
          <a:xfrm>
            <a:off x="1324336" y="3105834"/>
            <a:ext cx="9543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Yep, at </a:t>
            </a:r>
            <a:r>
              <a:rPr lang="en-US" sz="36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derek's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house now, see you Sunday &amp;lt;3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6417081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056998-DA05-4DB8-BA0B-A5F4DB6DE0C9}"/>
              </a:ext>
            </a:extLst>
          </p:cNvPr>
          <p:cNvSpPr txBox="1"/>
          <p:nvPr/>
        </p:nvSpPr>
        <p:spPr>
          <a:xfrm>
            <a:off x="10139423" y="0"/>
            <a:ext cx="205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Sample Data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8FCB97-5655-426C-BE8A-FBFBF1CCB878}"/>
              </a:ext>
            </a:extLst>
          </p:cNvPr>
          <p:cNvSpPr/>
          <p:nvPr/>
        </p:nvSpPr>
        <p:spPr>
          <a:xfrm>
            <a:off x="1147823" y="2874862"/>
            <a:ext cx="9896353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1CFAF-3B5F-48B9-811A-5B2F0F14179F}"/>
              </a:ext>
            </a:extLst>
          </p:cNvPr>
          <p:cNvSpPr txBox="1"/>
          <p:nvPr/>
        </p:nvSpPr>
        <p:spPr>
          <a:xfrm>
            <a:off x="1324336" y="3105834"/>
            <a:ext cx="9543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Yep, at </a:t>
            </a:r>
            <a:r>
              <a:rPr lang="en-US" sz="36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derek's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house now, see you Sunday </a:t>
            </a:r>
            <a:r>
              <a:rPr lang="en-US" sz="3600" b="1" i="0" u="none" strike="noStrike" dirty="0">
                <a:solidFill>
                  <a:srgbClr val="FF6961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&amp;lt;3</a:t>
            </a:r>
            <a:endParaRPr lang="en-SG" sz="3600" b="1" dirty="0">
              <a:solidFill>
                <a:srgbClr val="FF696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48905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C056998-DA05-4DB8-BA0B-A5F4DB6DE0C9}"/>
              </a:ext>
            </a:extLst>
          </p:cNvPr>
          <p:cNvSpPr txBox="1"/>
          <p:nvPr/>
        </p:nvSpPr>
        <p:spPr>
          <a:xfrm>
            <a:off x="10139423" y="0"/>
            <a:ext cx="205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Sample Data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CD8FCB97-5655-426C-BE8A-FBFBF1CCB878}"/>
              </a:ext>
            </a:extLst>
          </p:cNvPr>
          <p:cNvSpPr/>
          <p:nvPr/>
        </p:nvSpPr>
        <p:spPr>
          <a:xfrm>
            <a:off x="1147823" y="2874862"/>
            <a:ext cx="9896353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4A1CFAF-3B5F-48B9-811A-5B2F0F14179F}"/>
              </a:ext>
            </a:extLst>
          </p:cNvPr>
          <p:cNvSpPr txBox="1"/>
          <p:nvPr/>
        </p:nvSpPr>
        <p:spPr>
          <a:xfrm>
            <a:off x="1324336" y="3105834"/>
            <a:ext cx="954332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Yep, at </a:t>
            </a:r>
            <a:r>
              <a:rPr lang="en-US" sz="36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derek's</a:t>
            </a:r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house now, see you Sunday </a:t>
            </a:r>
            <a:r>
              <a:rPr lang="en-US" sz="3600" b="1" i="0" u="none" strike="noStrike" dirty="0">
                <a:solidFill>
                  <a:srgbClr val="92D05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&lt;3</a:t>
            </a:r>
            <a:endParaRPr lang="en-SG" sz="3600" b="1" dirty="0">
              <a:solidFill>
                <a:srgbClr val="FF696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20285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Data Cleaning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FA226871-0923-49A8-A2D6-EF6374E294B9}"/>
              </a:ext>
            </a:extLst>
          </p:cNvPr>
          <p:cNvSpPr/>
          <p:nvPr/>
        </p:nvSpPr>
        <p:spPr>
          <a:xfrm>
            <a:off x="2790207" y="1393826"/>
            <a:ext cx="6611585" cy="5016702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FE2084D-EB8D-42AD-99F3-7E97B56812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508764"/>
              </p:ext>
            </p:extLst>
          </p:nvPr>
        </p:nvGraphicFramePr>
        <p:xfrm>
          <a:off x="3309024" y="1718929"/>
          <a:ext cx="5573950" cy="4366495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2510404">
                  <a:extLst>
                    <a:ext uri="{9D8B030D-6E8A-4147-A177-3AD203B41FA5}">
                      <a16:colId xmlns:a16="http://schemas.microsoft.com/office/drawing/2014/main" val="2870563810"/>
                    </a:ext>
                  </a:extLst>
                </a:gridCol>
                <a:gridCol w="3063546">
                  <a:extLst>
                    <a:ext uri="{9D8B030D-6E8A-4147-A177-3AD203B41FA5}">
                      <a16:colId xmlns:a16="http://schemas.microsoft.com/office/drawing/2014/main" val="1442923664"/>
                    </a:ext>
                  </a:extLst>
                </a:gridCol>
              </a:tblGrid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Characters / Symbols</a:t>
                      </a:r>
                      <a:endParaRPr lang="en-SG" sz="1800" dirty="0">
                        <a:solidFill>
                          <a:schemeClr val="bg1"/>
                        </a:solidFill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Meaning</a:t>
                      </a:r>
                      <a:endParaRPr lang="en-SG" sz="1800" dirty="0">
                        <a:solidFill>
                          <a:schemeClr val="bg1"/>
                        </a:solidFill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420065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&lt; </a:t>
                      </a:r>
                      <a:endParaRPr lang="en-SG" sz="180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1768582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&gt; 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9168370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;#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numbers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6025613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lt;DECIMAL&amp;gt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decimal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2232162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lt;URL&amp;gt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url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2698191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lt;TIME&amp;gt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time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6295545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r>
                        <a:rPr lang="en-SG" sz="1800" dirty="0" err="1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lt;EMAIL&amp;gt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email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71244230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Â ’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‘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7309426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Ü/ü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U/u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70197431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&amp;amp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&amp;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120592513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STS, CCH, SPA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US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Unknown (to be removed)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98161523"/>
                  </a:ext>
                </a:extLst>
              </a:tr>
              <a:tr h="1074655"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!</a:t>
                      </a:r>
                      <a:r>
                        <a:rPr lang="zh-CN" sz="1800" dirty="0">
                          <a:effectLst/>
                          <a:latin typeface="SF Pro Display" panose="00000300000000000000" pitchFamily="50" charset="0"/>
                        </a:rPr>
                        <a:t>鈥┾</a:t>
                      </a:r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??</a:t>
                      </a:r>
                      <a:r>
                        <a:rPr lang="zh-CN" sz="1800" dirty="0">
                          <a:effectLst/>
                          <a:latin typeface="SF Pro Display" panose="00000300000000000000" pitchFamily="50" charset="0"/>
                        </a:rPr>
                        <a:t>〨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</a:rPr>
                        <a:t>unknown (Probably an Emoji, should be irrelevant so we will leave it as unknown) 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211042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3902117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Tokenization by Words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03D5F38-D48A-4E06-9C34-243A7D3AC9EB}"/>
              </a:ext>
            </a:extLst>
          </p:cNvPr>
          <p:cNvSpPr/>
          <p:nvPr/>
        </p:nvSpPr>
        <p:spPr>
          <a:xfrm>
            <a:off x="1147823" y="2874861"/>
            <a:ext cx="9896353" cy="1609590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1418FB-650B-485D-90A8-07B28C0EC15F}"/>
              </a:ext>
            </a:extLst>
          </p:cNvPr>
          <p:cNvSpPr txBox="1"/>
          <p:nvPr/>
        </p:nvSpPr>
        <p:spPr>
          <a:xfrm>
            <a:off x="1324336" y="3105834"/>
            <a:ext cx="9543326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Go until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jurong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point, crazy.. Available only in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bugis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n great world la e buffet... Cine there got amore wat...</a:t>
            </a:r>
            <a:endParaRPr lang="en-SG" sz="32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33910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Tokenization by Words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803D5F38-D48A-4E06-9C34-243A7D3AC9EB}"/>
              </a:ext>
            </a:extLst>
          </p:cNvPr>
          <p:cNvSpPr/>
          <p:nvPr/>
        </p:nvSpPr>
        <p:spPr>
          <a:xfrm>
            <a:off x="1147823" y="2874861"/>
            <a:ext cx="9896353" cy="1609590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61418FB-650B-485D-90A8-07B28C0EC15F}"/>
              </a:ext>
            </a:extLst>
          </p:cNvPr>
          <p:cNvSpPr txBox="1"/>
          <p:nvPr/>
        </p:nvSpPr>
        <p:spPr>
          <a:xfrm>
            <a:off x="1324336" y="3105834"/>
            <a:ext cx="9719840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Go until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jurong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point, crazy</a:t>
            </a:r>
            <a:r>
              <a:rPr lang="en-US" sz="3200" b="1" i="0" u="none" strike="noStrike" dirty="0">
                <a:solidFill>
                  <a:srgbClr val="FF6961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..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Available only in </a:t>
            </a:r>
            <a:r>
              <a:rPr lang="en-US" sz="3200" b="0" i="0" u="none" strike="noStrike" dirty="0" err="1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bugis</a:t>
            </a:r>
            <a:r>
              <a:rPr lang="en-US" sz="32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 n great world la e buffet... Cine there got amore wat...</a:t>
            </a:r>
            <a:endParaRPr lang="en-SG" sz="32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956CFCF9-8CF6-4B6C-BF85-D3D240869D9D}"/>
              </a:ext>
            </a:extLst>
          </p:cNvPr>
          <p:cNvCxnSpPr/>
          <p:nvPr/>
        </p:nvCxnSpPr>
        <p:spPr>
          <a:xfrm flipH="1">
            <a:off x="6313251" y="2256817"/>
            <a:ext cx="97277" cy="1099226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49309B20-6242-4353-BB22-C4CD7446089E}"/>
              </a:ext>
            </a:extLst>
          </p:cNvPr>
          <p:cNvSpPr txBox="1"/>
          <p:nvPr/>
        </p:nvSpPr>
        <p:spPr>
          <a:xfrm>
            <a:off x="5946556" y="1887485"/>
            <a:ext cx="1021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Typo</a:t>
            </a:r>
            <a:endParaRPr lang="en-SG" dirty="0">
              <a:solidFill>
                <a:srgbClr val="FF6961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95413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Tokenization by Words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B79291C8-B107-42E6-B440-94C748A7215B}"/>
              </a:ext>
            </a:extLst>
          </p:cNvPr>
          <p:cNvGrpSpPr/>
          <p:nvPr/>
        </p:nvGrpSpPr>
        <p:grpSpPr>
          <a:xfrm>
            <a:off x="1147823" y="1887485"/>
            <a:ext cx="9896353" cy="2596966"/>
            <a:chOff x="1147823" y="1887485"/>
            <a:chExt cx="9896353" cy="2596966"/>
          </a:xfrm>
        </p:grpSpPr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CDF69CC4-8629-408A-8904-6B0E55783CDB}"/>
                </a:ext>
              </a:extLst>
            </p:cNvPr>
            <p:cNvSpPr/>
            <p:nvPr/>
          </p:nvSpPr>
          <p:spPr>
            <a:xfrm>
              <a:off x="1147823" y="2874861"/>
              <a:ext cx="9896353" cy="1609590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A8224C6-15CC-4BB8-A079-CD70133B69E1}"/>
                </a:ext>
              </a:extLst>
            </p:cNvPr>
            <p:cNvSpPr txBox="1"/>
            <p:nvPr/>
          </p:nvSpPr>
          <p:spPr>
            <a:xfrm>
              <a:off x="1324336" y="3105834"/>
              <a:ext cx="9719840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Go until </a:t>
              </a:r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jurong</a:t>
              </a:r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 point, crazy</a:t>
              </a:r>
              <a:r>
                <a:rPr lang="en-US" sz="3600" b="1" i="0" u="none" strike="noStrike" dirty="0">
                  <a:solidFill>
                    <a:srgbClr val="FF6961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..</a:t>
              </a:r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 Available only in </a:t>
              </a:r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bugis</a:t>
              </a:r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 n great world la e buffet... Cine there got amore wat...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168AE81A-03BA-439E-B9C4-D639F7ECF864}"/>
                </a:ext>
              </a:extLst>
            </p:cNvPr>
            <p:cNvCxnSpPr/>
            <p:nvPr/>
          </p:nvCxnSpPr>
          <p:spPr>
            <a:xfrm flipH="1">
              <a:off x="6313251" y="2256817"/>
              <a:ext cx="97277" cy="1099226"/>
            </a:xfrm>
            <a:prstGeom prst="straightConnector1">
              <a:avLst/>
            </a:prstGeom>
            <a:ln w="38100">
              <a:solidFill>
                <a:srgbClr val="FF696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FB34EEC4-AAD1-4AC3-9CD9-997BBFD751D8}"/>
                </a:ext>
              </a:extLst>
            </p:cNvPr>
            <p:cNvSpPr txBox="1"/>
            <p:nvPr/>
          </p:nvSpPr>
          <p:spPr>
            <a:xfrm>
              <a:off x="5946556" y="1887485"/>
              <a:ext cx="10214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FF6961"/>
                  </a:solidFill>
                  <a:latin typeface="Panton Black Caps" panose="00000500000000000000" pitchFamily="50" charset="0"/>
                </a:rPr>
                <a:t>Typo</a:t>
              </a:r>
              <a:endParaRPr lang="en-SG" dirty="0">
                <a:solidFill>
                  <a:srgbClr val="FF6961"/>
                </a:solidFill>
                <a:latin typeface="Panton Black Caps" panose="00000500000000000000" pitchFamily="50" charset="0"/>
              </a:endParaRPr>
            </a:p>
          </p:txBody>
        </p:sp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928AD106-524A-4E8F-B21A-A06158242A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1501"/>
          <a:stretch/>
        </p:blipFill>
        <p:spPr>
          <a:xfrm>
            <a:off x="2391118" y="1075864"/>
            <a:ext cx="7409763" cy="470627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734614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5582EF0-3831-4C97-9903-3D0B923B6A7D}"/>
              </a:ext>
            </a:extLst>
          </p:cNvPr>
          <p:cNvSpPr/>
          <p:nvPr/>
        </p:nvSpPr>
        <p:spPr>
          <a:xfrm>
            <a:off x="1901952" y="3124632"/>
            <a:ext cx="2487168" cy="591209"/>
          </a:xfrm>
          <a:prstGeom prst="rect">
            <a:avLst/>
          </a:prstGeom>
          <a:solidFill>
            <a:srgbClr val="2D4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0ECDB-7E28-4C68-8F8C-CD4E87BF7F87}"/>
              </a:ext>
            </a:extLst>
          </p:cNvPr>
          <p:cNvSpPr/>
          <p:nvPr/>
        </p:nvSpPr>
        <p:spPr>
          <a:xfrm>
            <a:off x="5391457" y="3080218"/>
            <a:ext cx="2639568" cy="697561"/>
          </a:xfrm>
          <a:prstGeom prst="rect">
            <a:avLst/>
          </a:prstGeom>
          <a:solidFill>
            <a:srgbClr val="2D4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6D4FE71-165D-42C2-BCB4-395A9456FED8}"/>
              </a:ext>
            </a:extLst>
          </p:cNvPr>
          <p:cNvSpPr txBox="1"/>
          <p:nvPr/>
        </p:nvSpPr>
        <p:spPr>
          <a:xfrm>
            <a:off x="-524312" y="3008338"/>
            <a:ext cx="5541818" cy="769441"/>
          </a:xfrm>
          <a:prstGeom prst="rect">
            <a:avLst/>
          </a:prstGeom>
          <a:solidFill>
            <a:srgbClr val="2D4F76"/>
          </a:solidFill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FFFAF1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Is </a:t>
            </a:r>
            <a:r>
              <a:rPr lang="en-US" sz="4400" dirty="0">
                <a:solidFill>
                  <a:srgbClr val="FF6961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Spam</a:t>
            </a:r>
            <a:r>
              <a:rPr lang="en-US" sz="4400" dirty="0">
                <a:solidFill>
                  <a:srgbClr val="FFFAF1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 and Ham?</a:t>
            </a:r>
            <a:endParaRPr lang="en-SG" sz="4400" dirty="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227A753-1355-4BAC-876E-C824DDBECF5E}"/>
              </a:ext>
            </a:extLst>
          </p:cNvPr>
          <p:cNvSpPr/>
          <p:nvPr/>
        </p:nvSpPr>
        <p:spPr>
          <a:xfrm>
            <a:off x="-660399" y="3062692"/>
            <a:ext cx="5293360" cy="848907"/>
          </a:xfrm>
          <a:prstGeom prst="rect">
            <a:avLst/>
          </a:prstGeom>
          <a:solidFill>
            <a:srgbClr val="2D4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26C5341-8E9A-4893-8243-859A82AA650A}"/>
              </a:ext>
            </a:extLst>
          </p:cNvPr>
          <p:cNvSpPr txBox="1">
            <a:spLocks/>
          </p:cNvSpPr>
          <p:nvPr/>
        </p:nvSpPr>
        <p:spPr>
          <a:xfrm>
            <a:off x="-2110624" y="276621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So What…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B951A9D-9075-481A-ABF8-1962E6B41F93}"/>
              </a:ext>
            </a:extLst>
          </p:cNvPr>
          <p:cNvSpPr txBox="1"/>
          <p:nvPr/>
        </p:nvSpPr>
        <p:spPr>
          <a:xfrm>
            <a:off x="10394065" y="0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Spam vs Ham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28016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9336 0.0037 L 0.41823 0.0037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123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Tokenization by Sentences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61A1AF-DBB5-4C3E-A0F4-115FE41872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999" t="11626" r="18468" b="17647"/>
          <a:stretch/>
        </p:blipFill>
        <p:spPr>
          <a:xfrm>
            <a:off x="4028872" y="1075764"/>
            <a:ext cx="4134255" cy="4706471"/>
          </a:xfrm>
          <a:prstGeom prst="round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F1358EAB-5C17-4134-B40A-813E739908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1501"/>
          <a:stretch/>
        </p:blipFill>
        <p:spPr>
          <a:xfrm>
            <a:off x="2391118" y="1075864"/>
            <a:ext cx="7409763" cy="4706272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913469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1766EFD-D91E-490C-A286-7F4134EC9CB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95" t="13360" r="20558" b="6391"/>
          <a:stretch/>
        </p:blipFill>
        <p:spPr>
          <a:xfrm>
            <a:off x="4117051" y="1330686"/>
            <a:ext cx="3957896" cy="4196626"/>
          </a:xfrm>
          <a:prstGeom prst="round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764210-BFFA-4627-877A-FB3E641EDB87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Feature Engineering | Char Count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061A1AF-DBB5-4C3E-A0F4-115FE41872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999" t="11626" r="18468" b="17647"/>
          <a:stretch/>
        </p:blipFill>
        <p:spPr>
          <a:xfrm>
            <a:off x="4028872" y="1075764"/>
            <a:ext cx="4134255" cy="470647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071114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Timeline&#10;&#10;Description automatically generated with low confidence">
            <a:extLst>
              <a:ext uri="{FF2B5EF4-FFF2-40B4-BE49-F238E27FC236}">
                <a16:creationId xmlns:a16="http://schemas.microsoft.com/office/drawing/2014/main" id="{CE4EC721-8777-4729-8D10-4114B3CF4B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4392" y="371623"/>
            <a:ext cx="5862288" cy="3127745"/>
          </a:xfrm>
          <a:prstGeom prst="rect">
            <a:avLst/>
          </a:prstGeom>
        </p:spPr>
      </p:pic>
      <p:pic>
        <p:nvPicPr>
          <p:cNvPr id="9" name="Picture 8" descr="Timeline&#10;&#10;Description automatically generated">
            <a:extLst>
              <a:ext uri="{FF2B5EF4-FFF2-40B4-BE49-F238E27FC236}">
                <a16:creationId xmlns:a16="http://schemas.microsoft.com/office/drawing/2014/main" id="{A5A37398-9AA8-45E1-B8EA-9D86938AFD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04" y="371624"/>
            <a:ext cx="5862288" cy="3127745"/>
          </a:xfrm>
          <a:prstGeom prst="rect">
            <a:avLst/>
          </a:prstGeom>
        </p:spPr>
      </p:pic>
      <p:pic>
        <p:nvPicPr>
          <p:cNvPr id="10" name="Picture 9" descr="Chart&#10;&#10;Description automatically generated">
            <a:extLst>
              <a:ext uri="{FF2B5EF4-FFF2-40B4-BE49-F238E27FC236}">
                <a16:creationId xmlns:a16="http://schemas.microsoft.com/office/drawing/2014/main" id="{0D638901-2495-4D5B-AA0F-0CB526540F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2407" y="3499368"/>
            <a:ext cx="5730403" cy="3117577"/>
          </a:xfrm>
          <a:prstGeom prst="rect">
            <a:avLst/>
          </a:prstGeom>
        </p:spPr>
      </p:pic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500BDD99-A459-4912-B56E-E8AAE1CA1FCC}"/>
              </a:ext>
            </a:extLst>
          </p:cNvPr>
          <p:cNvCxnSpPr>
            <a:cxnSpLocks/>
          </p:cNvCxnSpPr>
          <p:nvPr/>
        </p:nvCxnSpPr>
        <p:spPr>
          <a:xfrm flipH="1">
            <a:off x="1381328" y="1741251"/>
            <a:ext cx="175098" cy="466928"/>
          </a:xfrm>
          <a:prstGeom prst="straightConnector1">
            <a:avLst/>
          </a:prstGeom>
          <a:ln w="57150">
            <a:solidFill>
              <a:srgbClr val="16283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242E035-FE74-4801-958D-D9B21706C674}"/>
              </a:ext>
            </a:extLst>
          </p:cNvPr>
          <p:cNvCxnSpPr>
            <a:cxnSpLocks/>
          </p:cNvCxnSpPr>
          <p:nvPr/>
        </p:nvCxnSpPr>
        <p:spPr>
          <a:xfrm flipH="1">
            <a:off x="7243616" y="1741251"/>
            <a:ext cx="100767" cy="466928"/>
          </a:xfrm>
          <a:prstGeom prst="straightConnector1">
            <a:avLst/>
          </a:prstGeom>
          <a:ln w="57150">
            <a:solidFill>
              <a:srgbClr val="16283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AF5A89A0-9C3E-4B81-9451-C64E021FEC84}"/>
              </a:ext>
            </a:extLst>
          </p:cNvPr>
          <p:cNvCxnSpPr>
            <a:cxnSpLocks/>
          </p:cNvCxnSpPr>
          <p:nvPr/>
        </p:nvCxnSpPr>
        <p:spPr>
          <a:xfrm>
            <a:off x="3988340" y="4824693"/>
            <a:ext cx="139182" cy="541733"/>
          </a:xfrm>
          <a:prstGeom prst="straightConnector1">
            <a:avLst/>
          </a:prstGeom>
          <a:ln w="57150">
            <a:solidFill>
              <a:srgbClr val="16283B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C2B25EA0-97EF-45F7-805C-A4F5C8426DC9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EDA | Box Plot – 3 Features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5695156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Binary Decision Tree | Depth 2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DA5AFB2F-B298-40DA-B9A4-F06DC00D226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3C55ADA-0A57-4FA7-BA82-B9FA8216C0F1}"/>
              </a:ext>
            </a:extLst>
          </p:cNvPr>
          <p:cNvSpPr txBox="1"/>
          <p:nvPr/>
        </p:nvSpPr>
        <p:spPr>
          <a:xfrm>
            <a:off x="4238017" y="5836595"/>
            <a:ext cx="3715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anton Black Caps" panose="00000500000000000000" pitchFamily="50" charset="0"/>
              </a:rPr>
              <a:t>Depth 2</a:t>
            </a:r>
            <a:endParaRPr lang="en-SG" dirty="0">
              <a:solidFill>
                <a:schemeClr val="bg1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7282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Binary Decision Tree | Depth 4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3C55ADA-0A57-4FA7-BA82-B9FA8216C0F1}"/>
              </a:ext>
            </a:extLst>
          </p:cNvPr>
          <p:cNvSpPr txBox="1"/>
          <p:nvPr/>
        </p:nvSpPr>
        <p:spPr>
          <a:xfrm>
            <a:off x="4238017" y="5836595"/>
            <a:ext cx="37159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Panton Black Caps" panose="00000500000000000000" pitchFamily="50" charset="0"/>
              </a:rPr>
              <a:t>Depth 4</a:t>
            </a:r>
            <a:endParaRPr lang="en-SG" dirty="0">
              <a:solidFill>
                <a:schemeClr val="bg1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12AD80D-B651-47BC-BE3C-D9EC0566A2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81000"/>
            <a:ext cx="12192000" cy="6096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72DDEA3-48A6-43A4-B158-666002C76502}"/>
              </a:ext>
            </a:extLst>
          </p:cNvPr>
          <p:cNvSpPr txBox="1"/>
          <p:nvPr/>
        </p:nvSpPr>
        <p:spPr>
          <a:xfrm>
            <a:off x="8795479" y="6165502"/>
            <a:ext cx="40369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Note: Charts for depths &gt; 4 are not generated due to space constraint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241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Binary Decision Tree | Depth 4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B288C8C3-ABFE-4446-BD72-B25D1A4C1BB5}"/>
              </a:ext>
            </a:extLst>
          </p:cNvPr>
          <p:cNvSpPr/>
          <p:nvPr/>
        </p:nvSpPr>
        <p:spPr>
          <a:xfrm>
            <a:off x="881380" y="2165789"/>
            <a:ext cx="10262361" cy="2526421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15F72D2-A003-4DB9-B0A4-95A3494E4668}"/>
              </a:ext>
            </a:extLst>
          </p:cNvPr>
          <p:cNvGrpSpPr/>
          <p:nvPr/>
        </p:nvGrpSpPr>
        <p:grpSpPr>
          <a:xfrm>
            <a:off x="1175806" y="3092820"/>
            <a:ext cx="1411145" cy="1037218"/>
            <a:chOff x="1175806" y="3092820"/>
            <a:chExt cx="1411145" cy="1037218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7988C2A7-701A-40DA-B1DC-A618F8E6E6E7}"/>
                </a:ext>
              </a:extLst>
            </p:cNvPr>
            <p:cNvSpPr txBox="1"/>
            <p:nvPr/>
          </p:nvSpPr>
          <p:spPr>
            <a:xfrm>
              <a:off x="1175806" y="3092820"/>
              <a:ext cx="1411145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Increase in Classification Accuracy</a:t>
              </a:r>
              <a:endParaRPr lang="en-SG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14" name="Straight Arrow Connector 13">
              <a:extLst>
                <a:ext uri="{FF2B5EF4-FFF2-40B4-BE49-F238E27FC236}">
                  <a16:creationId xmlns:a16="http://schemas.microsoft.com/office/drawing/2014/main" id="{9FC57F1C-A2C2-49E2-A822-9DCBD9BFFFF6}"/>
                </a:ext>
              </a:extLst>
            </p:cNvPr>
            <p:cNvCxnSpPr>
              <a:cxnSpLocks/>
            </p:cNvCxnSpPr>
            <p:nvPr/>
          </p:nvCxnSpPr>
          <p:spPr>
            <a:xfrm>
              <a:off x="2549986" y="3092820"/>
              <a:ext cx="0" cy="1037218"/>
            </a:xfrm>
            <a:prstGeom prst="straightConnector1">
              <a:avLst/>
            </a:prstGeom>
            <a:ln>
              <a:solidFill>
                <a:srgbClr val="2D4F76"/>
              </a:solidFill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1AC12EAE-48FE-482E-975B-065E832300FE}"/>
              </a:ext>
            </a:extLst>
          </p:cNvPr>
          <p:cNvCxnSpPr/>
          <p:nvPr/>
        </p:nvCxnSpPr>
        <p:spPr>
          <a:xfrm>
            <a:off x="6217920" y="3723640"/>
            <a:ext cx="629920" cy="0"/>
          </a:xfrm>
          <a:prstGeom prst="straightConnector1">
            <a:avLst/>
          </a:prstGeom>
          <a:ln>
            <a:solidFill>
              <a:srgbClr val="FF6961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B915AF72-62C1-43B5-941A-6C6E0C062067}"/>
              </a:ext>
            </a:extLst>
          </p:cNvPr>
          <p:cNvSpPr/>
          <p:nvPr/>
        </p:nvSpPr>
        <p:spPr>
          <a:xfrm>
            <a:off x="2745236" y="3271520"/>
            <a:ext cx="7430311" cy="304791"/>
          </a:xfrm>
          <a:prstGeom prst="rect">
            <a:avLst/>
          </a:prstGeom>
          <a:solidFill>
            <a:srgbClr val="A7E99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DE9B9C9-07FA-48E7-BBEA-27E625A46571}"/>
              </a:ext>
            </a:extLst>
          </p:cNvPr>
          <p:cNvCxnSpPr/>
          <p:nvPr/>
        </p:nvCxnSpPr>
        <p:spPr>
          <a:xfrm>
            <a:off x="6217920" y="3997960"/>
            <a:ext cx="629920" cy="0"/>
          </a:xfrm>
          <a:prstGeom prst="straightConnector1">
            <a:avLst/>
          </a:prstGeom>
          <a:ln>
            <a:solidFill>
              <a:srgbClr val="FF6961"/>
            </a:solidFill>
            <a:headEnd type="triangle"/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69224EE-534A-4C51-8C28-ACB8F7F529A1}"/>
              </a:ext>
            </a:extLst>
          </p:cNvPr>
          <p:cNvSpPr txBox="1"/>
          <p:nvPr/>
        </p:nvSpPr>
        <p:spPr>
          <a:xfrm>
            <a:off x="6012560" y="4114799"/>
            <a:ext cx="1411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96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Overfitting</a:t>
            </a:r>
            <a:endParaRPr lang="en-SG" dirty="0">
              <a:solidFill>
                <a:srgbClr val="FF696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aphicFrame>
        <p:nvGraphicFramePr>
          <p:cNvPr id="27" name="Table 26">
            <a:extLst>
              <a:ext uri="{FF2B5EF4-FFF2-40B4-BE49-F238E27FC236}">
                <a16:creationId xmlns:a16="http://schemas.microsoft.com/office/drawing/2014/main" id="{2B58887C-9500-414C-9CD7-FC16F32B5E3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09935103"/>
              </p:ext>
            </p:extLst>
          </p:nvPr>
        </p:nvGraphicFramePr>
        <p:xfrm>
          <a:off x="2745236" y="2743199"/>
          <a:ext cx="7430311" cy="1371600"/>
        </p:xfrm>
        <a:graphic>
          <a:graphicData uri="http://schemas.openxmlformats.org/drawingml/2006/table">
            <a:tbl>
              <a:tblPr firstRow="1" firstCol="1" bandRow="1">
                <a:tableStyleId>{7E9639D4-E3E2-4D34-9284-5A2195B3D0D7}</a:tableStyleId>
              </a:tblPr>
              <a:tblGrid>
                <a:gridCol w="1035231">
                  <a:extLst>
                    <a:ext uri="{9D8B030D-6E8A-4147-A177-3AD203B41FA5}">
                      <a16:colId xmlns:a16="http://schemas.microsoft.com/office/drawing/2014/main" val="2870563810"/>
                    </a:ext>
                  </a:extLst>
                </a:gridCol>
                <a:gridCol w="3068222">
                  <a:extLst>
                    <a:ext uri="{9D8B030D-6E8A-4147-A177-3AD203B41FA5}">
                      <a16:colId xmlns:a16="http://schemas.microsoft.com/office/drawing/2014/main" val="1442923664"/>
                    </a:ext>
                  </a:extLst>
                </a:gridCol>
                <a:gridCol w="3326858">
                  <a:extLst>
                    <a:ext uri="{9D8B030D-6E8A-4147-A177-3AD203B41FA5}">
                      <a16:colId xmlns:a16="http://schemas.microsoft.com/office/drawing/2014/main" val="2436210525"/>
                    </a:ext>
                  </a:extLst>
                </a:gridCol>
              </a:tblGrid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Depth</a:t>
                      </a:r>
                      <a:endParaRPr lang="en-SG" sz="1800" dirty="0">
                        <a:solidFill>
                          <a:schemeClr val="bg1"/>
                        </a:solidFill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Classification Accuracy</a:t>
                      </a:r>
                      <a:endParaRPr lang="en-SG" sz="1800" dirty="0">
                        <a:solidFill>
                          <a:schemeClr val="bg1"/>
                        </a:solidFill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dirty="0">
                          <a:solidFill>
                            <a:schemeClr val="bg1"/>
                          </a:solidFill>
                          <a:effectLst/>
                        </a:rPr>
                        <a:t>Val Classification Accuracy</a:t>
                      </a:r>
                      <a:endParaRPr lang="en-SG" sz="1800" dirty="0">
                        <a:solidFill>
                          <a:schemeClr val="bg1"/>
                        </a:solidFill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05420065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2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0.8978468899521531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0.9031563845050216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41768582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4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0.9090909090909091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0.906025824964132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699168370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6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0.9169856459330143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0.9010043041606887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596025613"/>
                  </a:ext>
                </a:extLst>
              </a:tr>
              <a:tr h="268663">
                <a:tc>
                  <a:txBody>
                    <a:bodyPr/>
                    <a:lstStyle/>
                    <a:p>
                      <a:pPr marL="0" marR="0" algn="ctr"/>
                      <a:r>
                        <a:rPr lang="en-US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10</a:t>
                      </a:r>
                      <a:endParaRPr lang="en-SG" sz="1800" dirty="0">
                        <a:effectLst/>
                        <a:latin typeface="SF Pro Display" panose="00000300000000000000" pitchFamily="50" charset="0"/>
                        <a:ea typeface="SF Pro Display" panose="00000300000000000000" pitchFamily="50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0.9485645933014354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/>
                      <a:r>
                        <a:rPr lang="en-SG" sz="1800" dirty="0">
                          <a:effectLst/>
                          <a:latin typeface="SF Pro Display" panose="00000300000000000000" pitchFamily="50" charset="0"/>
                          <a:ea typeface="SF Pro Display" panose="00000300000000000000" pitchFamily="50" charset="0"/>
                          <a:cs typeface="Times New Roman" panose="02020603050405020304" pitchFamily="18" charset="0"/>
                        </a:rPr>
                        <a:t>0.900286944045911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22232162"/>
                  </a:ext>
                </a:extLst>
              </a:tr>
            </a:tbl>
          </a:graphicData>
        </a:graphic>
      </p:graphicFrame>
    </p:spTree>
    <p:custDataLst>
      <p:tags r:id="rId1"/>
    </p:custDataLst>
    <p:extLst>
      <p:ext uri="{BB962C8B-B14F-4D97-AF65-F5344CB8AC3E}">
        <p14:creationId xmlns:p14="http://schemas.microsoft.com/office/powerpoint/2010/main" val="3449934311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1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Binary Decision Tree | Class Imbalance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DDEF15-DD62-4C4F-B61B-09CF979A8874}"/>
              </a:ext>
            </a:extLst>
          </p:cNvPr>
          <p:cNvSpPr/>
          <p:nvPr/>
        </p:nvSpPr>
        <p:spPr>
          <a:xfrm>
            <a:off x="6228658" y="2661899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Class Imbalance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EB67BE-C36D-4380-9411-646D88DC5621}"/>
              </a:ext>
            </a:extLst>
          </p:cNvPr>
          <p:cNvSpPr/>
          <p:nvPr/>
        </p:nvSpPr>
        <p:spPr>
          <a:xfrm>
            <a:off x="1371313" y="2661898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Classification Accuracy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C58848D-E96B-453D-8561-AFE262B205C1}"/>
              </a:ext>
            </a:extLst>
          </p:cNvPr>
          <p:cNvCxnSpPr/>
          <p:nvPr/>
        </p:nvCxnSpPr>
        <p:spPr>
          <a:xfrm>
            <a:off x="4439066" y="3108837"/>
            <a:ext cx="1449421" cy="0"/>
          </a:xfrm>
          <a:prstGeom prst="straightConnector1">
            <a:avLst/>
          </a:prstGeom>
          <a:ln w="38100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7" name="Group 36">
            <a:extLst>
              <a:ext uri="{FF2B5EF4-FFF2-40B4-BE49-F238E27FC236}">
                <a16:creationId xmlns:a16="http://schemas.microsoft.com/office/drawing/2014/main" id="{2A746F6F-D27F-4C7F-AF0D-7215788155E9}"/>
              </a:ext>
            </a:extLst>
          </p:cNvPr>
          <p:cNvGrpSpPr/>
          <p:nvPr/>
        </p:nvGrpSpPr>
        <p:grpSpPr>
          <a:xfrm>
            <a:off x="4575551" y="3872301"/>
            <a:ext cx="2727582" cy="1868958"/>
            <a:chOff x="4575551" y="3872301"/>
            <a:chExt cx="2727582" cy="1868958"/>
          </a:xfrm>
        </p:grpSpPr>
        <p:sp>
          <p:nvSpPr>
            <p:cNvPr id="20" name="Rectangle: Rounded Corners 19">
              <a:extLst>
                <a:ext uri="{FF2B5EF4-FFF2-40B4-BE49-F238E27FC236}">
                  <a16:creationId xmlns:a16="http://schemas.microsoft.com/office/drawing/2014/main" id="{77459A19-A483-410F-B3C1-3D764B945924}"/>
                </a:ext>
              </a:extLst>
            </p:cNvPr>
            <p:cNvSpPr/>
            <p:nvPr/>
          </p:nvSpPr>
          <p:spPr>
            <a:xfrm>
              <a:off x="4575551" y="4847380"/>
              <a:ext cx="2727582" cy="893879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Precision</a:t>
              </a:r>
              <a:endParaRPr lang="en-SG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00C0048C-21FB-4390-B8EE-440C001DCBB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26868" y="3872301"/>
              <a:ext cx="1306749" cy="693134"/>
            </a:xfrm>
            <a:prstGeom prst="straightConnector1">
              <a:avLst/>
            </a:prstGeom>
            <a:ln w="38100">
              <a:solidFill>
                <a:srgbClr val="F0F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B448AF2F-C772-4528-AF01-053398ECCE28}"/>
              </a:ext>
            </a:extLst>
          </p:cNvPr>
          <p:cNvGrpSpPr/>
          <p:nvPr/>
        </p:nvGrpSpPr>
        <p:grpSpPr>
          <a:xfrm>
            <a:off x="7859663" y="3897085"/>
            <a:ext cx="2727582" cy="1844174"/>
            <a:chOff x="7859663" y="3897085"/>
            <a:chExt cx="2727582" cy="1844174"/>
          </a:xfrm>
        </p:grpSpPr>
        <p:sp>
          <p:nvSpPr>
            <p:cNvPr id="22" name="Rectangle: Rounded Corners 21">
              <a:extLst>
                <a:ext uri="{FF2B5EF4-FFF2-40B4-BE49-F238E27FC236}">
                  <a16:creationId xmlns:a16="http://schemas.microsoft.com/office/drawing/2014/main" id="{124EB8BA-C8F4-4AF4-8C96-FE61DC83103F}"/>
                </a:ext>
              </a:extLst>
            </p:cNvPr>
            <p:cNvSpPr/>
            <p:nvPr/>
          </p:nvSpPr>
          <p:spPr>
            <a:xfrm>
              <a:off x="7859663" y="4847380"/>
              <a:ext cx="2727582" cy="893879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Recall</a:t>
              </a:r>
              <a:endParaRPr lang="en-SG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BC76B53-9B14-4721-98F2-743F09CA7BD6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003382" y="3897085"/>
              <a:ext cx="1220072" cy="710423"/>
            </a:xfrm>
            <a:prstGeom prst="straightConnector1">
              <a:avLst/>
            </a:prstGeom>
            <a:ln w="38100">
              <a:solidFill>
                <a:srgbClr val="F0F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0" name="Picture 29" descr="Icon&#10;&#10;Description automatically generated">
            <a:extLst>
              <a:ext uri="{FF2B5EF4-FFF2-40B4-BE49-F238E27FC236}">
                <a16:creationId xmlns:a16="http://schemas.microsoft.com/office/drawing/2014/main" id="{EFD6A2D7-839A-4037-96F1-D295CBD05D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39342" y="3858808"/>
            <a:ext cx="786976" cy="786976"/>
          </a:xfrm>
          <a:prstGeom prst="rect">
            <a:avLst/>
          </a:prstGeom>
        </p:spPr>
      </p:pic>
      <p:pic>
        <p:nvPicPr>
          <p:cNvPr id="31" name="Picture 30" descr="Icon&#10;&#10;Description automatically generated">
            <a:extLst>
              <a:ext uri="{FF2B5EF4-FFF2-40B4-BE49-F238E27FC236}">
                <a16:creationId xmlns:a16="http://schemas.microsoft.com/office/drawing/2014/main" id="{46F99C79-A5FB-4CB7-9969-12AE857FD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16881" y="3858808"/>
            <a:ext cx="786976" cy="786976"/>
          </a:xfrm>
          <a:prstGeom prst="rect">
            <a:avLst/>
          </a:prstGeom>
        </p:spPr>
      </p:pic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1BD036C-0494-4491-AB0C-11202ACAB777}"/>
              </a:ext>
            </a:extLst>
          </p:cNvPr>
          <p:cNvSpPr/>
          <p:nvPr/>
        </p:nvSpPr>
        <p:spPr>
          <a:xfrm>
            <a:off x="6216448" y="764182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Model Score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246DEF8-3807-4CAC-8344-ECFCD321EF22}"/>
              </a:ext>
            </a:extLst>
          </p:cNvPr>
          <p:cNvCxnSpPr>
            <a:cxnSpLocks/>
          </p:cNvCxnSpPr>
          <p:nvPr/>
        </p:nvCxnSpPr>
        <p:spPr>
          <a:xfrm flipV="1">
            <a:off x="7580239" y="1770435"/>
            <a:ext cx="0" cy="780683"/>
          </a:xfrm>
          <a:prstGeom prst="straightConnector1">
            <a:avLst/>
          </a:prstGeom>
          <a:ln w="38100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ultiplication Sign 34">
            <a:extLst>
              <a:ext uri="{FF2B5EF4-FFF2-40B4-BE49-F238E27FC236}">
                <a16:creationId xmlns:a16="http://schemas.microsoft.com/office/drawing/2014/main" id="{1D24F35C-A9F8-4C14-8880-5D3D9DC0765F}"/>
              </a:ext>
            </a:extLst>
          </p:cNvPr>
          <p:cNvSpPr/>
          <p:nvPr/>
        </p:nvSpPr>
        <p:spPr>
          <a:xfrm>
            <a:off x="4747547" y="2661898"/>
            <a:ext cx="832458" cy="963037"/>
          </a:xfrm>
          <a:prstGeom prst="mathMultiply">
            <a:avLst/>
          </a:prstGeom>
          <a:solidFill>
            <a:srgbClr val="FF6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6" name="Multiplication Sign 35">
            <a:extLst>
              <a:ext uri="{FF2B5EF4-FFF2-40B4-BE49-F238E27FC236}">
                <a16:creationId xmlns:a16="http://schemas.microsoft.com/office/drawing/2014/main" id="{6AAEE6ED-AF5B-49A4-8412-CEE1C93DDF33}"/>
              </a:ext>
            </a:extLst>
          </p:cNvPr>
          <p:cNvSpPr/>
          <p:nvPr/>
        </p:nvSpPr>
        <p:spPr>
          <a:xfrm>
            <a:off x="7176220" y="751910"/>
            <a:ext cx="832458" cy="963037"/>
          </a:xfrm>
          <a:prstGeom prst="mathMultiply">
            <a:avLst/>
          </a:prstGeom>
          <a:solidFill>
            <a:srgbClr val="FF6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8055084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75E-6 -1.11111E-6 L 3.75E-6 0.13519 " pathEditMode="relative" rAng="0" ptsTypes="AA">
                                      <p:cBhvr>
                                        <p:cTn id="2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675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Binary Decision Tree | Class Imbalance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F1DDEF15-DD62-4C4F-B61B-09CF979A8874}"/>
              </a:ext>
            </a:extLst>
          </p:cNvPr>
          <p:cNvSpPr/>
          <p:nvPr/>
        </p:nvSpPr>
        <p:spPr>
          <a:xfrm>
            <a:off x="6228658" y="2661899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Class Imbalance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EEB67BE-C36D-4380-9411-646D88DC5621}"/>
              </a:ext>
            </a:extLst>
          </p:cNvPr>
          <p:cNvSpPr/>
          <p:nvPr/>
        </p:nvSpPr>
        <p:spPr>
          <a:xfrm>
            <a:off x="1371313" y="2661898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Classification Accuracy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C58848D-E96B-453D-8561-AFE262B205C1}"/>
              </a:ext>
            </a:extLst>
          </p:cNvPr>
          <p:cNvCxnSpPr/>
          <p:nvPr/>
        </p:nvCxnSpPr>
        <p:spPr>
          <a:xfrm>
            <a:off x="4439066" y="3108837"/>
            <a:ext cx="1449421" cy="0"/>
          </a:xfrm>
          <a:prstGeom prst="straightConnector1">
            <a:avLst/>
          </a:prstGeom>
          <a:ln w="38100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C65F40AC-DE89-40CF-B1E4-F65F807BCC9F}"/>
              </a:ext>
            </a:extLst>
          </p:cNvPr>
          <p:cNvGrpSpPr/>
          <p:nvPr/>
        </p:nvGrpSpPr>
        <p:grpSpPr>
          <a:xfrm>
            <a:off x="4575551" y="3858808"/>
            <a:ext cx="2727582" cy="1882451"/>
            <a:chOff x="4575551" y="3858808"/>
            <a:chExt cx="2727582" cy="1882451"/>
          </a:xfrm>
        </p:grpSpPr>
        <p:grpSp>
          <p:nvGrpSpPr>
            <p:cNvPr id="37" name="Group 36">
              <a:extLst>
                <a:ext uri="{FF2B5EF4-FFF2-40B4-BE49-F238E27FC236}">
                  <a16:creationId xmlns:a16="http://schemas.microsoft.com/office/drawing/2014/main" id="{2A746F6F-D27F-4C7F-AF0D-7215788155E9}"/>
                </a:ext>
              </a:extLst>
            </p:cNvPr>
            <p:cNvGrpSpPr/>
            <p:nvPr/>
          </p:nvGrpSpPr>
          <p:grpSpPr>
            <a:xfrm>
              <a:off x="4575551" y="3872301"/>
              <a:ext cx="2727582" cy="1868958"/>
              <a:chOff x="4575551" y="3872301"/>
              <a:chExt cx="2727582" cy="1868958"/>
            </a:xfrm>
          </p:grpSpPr>
          <p:sp>
            <p:nvSpPr>
              <p:cNvPr id="20" name="Rectangle: Rounded Corners 19">
                <a:extLst>
                  <a:ext uri="{FF2B5EF4-FFF2-40B4-BE49-F238E27FC236}">
                    <a16:creationId xmlns:a16="http://schemas.microsoft.com/office/drawing/2014/main" id="{77459A19-A483-410F-B3C1-3D764B945924}"/>
                  </a:ext>
                </a:extLst>
              </p:cNvPr>
              <p:cNvSpPr/>
              <p:nvPr/>
            </p:nvSpPr>
            <p:spPr>
              <a:xfrm>
                <a:off x="4575551" y="4847380"/>
                <a:ext cx="2727582" cy="893879"/>
              </a:xfrm>
              <a:prstGeom prst="roundRect">
                <a:avLst/>
              </a:prstGeom>
              <a:solidFill>
                <a:srgbClr val="F0F4F9"/>
              </a:solidFill>
              <a:ln>
                <a:solidFill>
                  <a:srgbClr val="F0F4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rgbClr val="16283B"/>
                    </a:solidFill>
                    <a:latin typeface="SF Pro Display" panose="00000300000000000000" pitchFamily="50" charset="0"/>
                    <a:ea typeface="SF Pro Display" panose="00000300000000000000" pitchFamily="50" charset="0"/>
                  </a:rPr>
                  <a:t>Precision</a:t>
                </a:r>
                <a:endParaRPr lang="en-SG" sz="2400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endParaRPr>
              </a:p>
            </p:txBody>
          </p: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00C0048C-21FB-4390-B8EE-440C001DCBB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826868" y="3872301"/>
                <a:ext cx="1306749" cy="693134"/>
              </a:xfrm>
              <a:prstGeom prst="straightConnector1">
                <a:avLst/>
              </a:prstGeom>
              <a:ln w="38100">
                <a:solidFill>
                  <a:srgbClr val="F0F4F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0" name="Picture 29" descr="Icon&#10;&#10;Description automatically generated">
              <a:extLst>
                <a:ext uri="{FF2B5EF4-FFF2-40B4-BE49-F238E27FC236}">
                  <a16:creationId xmlns:a16="http://schemas.microsoft.com/office/drawing/2014/main" id="{EFD6A2D7-839A-4037-96F1-D295CBD05DE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39342" y="3858808"/>
              <a:ext cx="786976" cy="786976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8935465A-8664-4AB2-9AB3-4EE43616010C}"/>
              </a:ext>
            </a:extLst>
          </p:cNvPr>
          <p:cNvGrpSpPr/>
          <p:nvPr/>
        </p:nvGrpSpPr>
        <p:grpSpPr>
          <a:xfrm>
            <a:off x="7859663" y="3858808"/>
            <a:ext cx="2727582" cy="1882451"/>
            <a:chOff x="7859663" y="3858808"/>
            <a:chExt cx="2727582" cy="1882451"/>
          </a:xfrm>
        </p:grpSpPr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B448AF2F-C772-4528-AF01-053398ECCE28}"/>
                </a:ext>
              </a:extLst>
            </p:cNvPr>
            <p:cNvGrpSpPr/>
            <p:nvPr/>
          </p:nvGrpSpPr>
          <p:grpSpPr>
            <a:xfrm>
              <a:off x="7859663" y="3897085"/>
              <a:ext cx="2727582" cy="1844174"/>
              <a:chOff x="7859663" y="3897085"/>
              <a:chExt cx="2727582" cy="1844174"/>
            </a:xfrm>
          </p:grpSpPr>
          <p:sp>
            <p:nvSpPr>
              <p:cNvPr id="22" name="Rectangle: Rounded Corners 21">
                <a:extLst>
                  <a:ext uri="{FF2B5EF4-FFF2-40B4-BE49-F238E27FC236}">
                    <a16:creationId xmlns:a16="http://schemas.microsoft.com/office/drawing/2014/main" id="{124EB8BA-C8F4-4AF4-8C96-FE61DC83103F}"/>
                  </a:ext>
                </a:extLst>
              </p:cNvPr>
              <p:cNvSpPr/>
              <p:nvPr/>
            </p:nvSpPr>
            <p:spPr>
              <a:xfrm>
                <a:off x="7859663" y="4847380"/>
                <a:ext cx="2727582" cy="893879"/>
              </a:xfrm>
              <a:prstGeom prst="roundRect">
                <a:avLst/>
              </a:prstGeom>
              <a:solidFill>
                <a:srgbClr val="F0F4F9"/>
              </a:solidFill>
              <a:ln>
                <a:solidFill>
                  <a:srgbClr val="F0F4F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2400" dirty="0">
                    <a:solidFill>
                      <a:srgbClr val="16283B"/>
                    </a:solidFill>
                    <a:latin typeface="SF Pro Display" panose="00000300000000000000" pitchFamily="50" charset="0"/>
                    <a:ea typeface="SF Pro Display" panose="00000300000000000000" pitchFamily="50" charset="0"/>
                  </a:rPr>
                  <a:t>Recall</a:t>
                </a:r>
                <a:endParaRPr lang="en-SG" sz="2400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endParaRPr>
              </a:p>
            </p:txBody>
          </p:sp>
          <p:cxnSp>
            <p:nvCxnSpPr>
              <p:cNvPr id="25" name="Straight Arrow Connector 24">
                <a:extLst>
                  <a:ext uri="{FF2B5EF4-FFF2-40B4-BE49-F238E27FC236}">
                    <a16:creationId xmlns:a16="http://schemas.microsoft.com/office/drawing/2014/main" id="{2BC76B53-9B14-4721-98F2-743F09CA7BD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8003382" y="3897085"/>
                <a:ext cx="1220072" cy="710423"/>
              </a:xfrm>
              <a:prstGeom prst="straightConnector1">
                <a:avLst/>
              </a:prstGeom>
              <a:ln w="38100">
                <a:solidFill>
                  <a:srgbClr val="F0F4F9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31" name="Picture 30" descr="Icon&#10;&#10;Description automatically generated">
              <a:extLst>
                <a:ext uri="{FF2B5EF4-FFF2-40B4-BE49-F238E27FC236}">
                  <a16:creationId xmlns:a16="http://schemas.microsoft.com/office/drawing/2014/main" id="{46F99C79-A5FB-4CB7-9969-12AE857FDAA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16881" y="3858808"/>
              <a:ext cx="786976" cy="786976"/>
            </a:xfrm>
            <a:prstGeom prst="rect">
              <a:avLst/>
            </a:prstGeom>
          </p:spPr>
        </p:pic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F1BD036C-0494-4491-AB0C-11202ACAB777}"/>
              </a:ext>
            </a:extLst>
          </p:cNvPr>
          <p:cNvSpPr/>
          <p:nvPr/>
        </p:nvSpPr>
        <p:spPr>
          <a:xfrm>
            <a:off x="6216448" y="764182"/>
            <a:ext cx="2727582" cy="893879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Model Score</a:t>
            </a:r>
            <a:endParaRPr lang="en-SG" sz="2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9246DEF8-3807-4CAC-8344-ECFCD321EF22}"/>
              </a:ext>
            </a:extLst>
          </p:cNvPr>
          <p:cNvCxnSpPr>
            <a:cxnSpLocks/>
          </p:cNvCxnSpPr>
          <p:nvPr/>
        </p:nvCxnSpPr>
        <p:spPr>
          <a:xfrm flipV="1">
            <a:off x="7580239" y="1770435"/>
            <a:ext cx="0" cy="780683"/>
          </a:xfrm>
          <a:prstGeom prst="straightConnector1">
            <a:avLst/>
          </a:prstGeom>
          <a:ln w="38100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Multiplication Sign 34">
            <a:extLst>
              <a:ext uri="{FF2B5EF4-FFF2-40B4-BE49-F238E27FC236}">
                <a16:creationId xmlns:a16="http://schemas.microsoft.com/office/drawing/2014/main" id="{1D24F35C-A9F8-4C14-8880-5D3D9DC0765F}"/>
              </a:ext>
            </a:extLst>
          </p:cNvPr>
          <p:cNvSpPr/>
          <p:nvPr/>
        </p:nvSpPr>
        <p:spPr>
          <a:xfrm>
            <a:off x="4747547" y="2661898"/>
            <a:ext cx="832458" cy="963037"/>
          </a:xfrm>
          <a:prstGeom prst="mathMultiply">
            <a:avLst/>
          </a:prstGeom>
          <a:solidFill>
            <a:srgbClr val="FF6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Multiplication Sign 17">
            <a:extLst>
              <a:ext uri="{FF2B5EF4-FFF2-40B4-BE49-F238E27FC236}">
                <a16:creationId xmlns:a16="http://schemas.microsoft.com/office/drawing/2014/main" id="{56DF2AE0-6ABE-4457-B67A-198248DF909B}"/>
              </a:ext>
            </a:extLst>
          </p:cNvPr>
          <p:cNvSpPr/>
          <p:nvPr/>
        </p:nvSpPr>
        <p:spPr>
          <a:xfrm>
            <a:off x="7164010" y="1677723"/>
            <a:ext cx="832458" cy="963037"/>
          </a:xfrm>
          <a:prstGeom prst="mathMultiply">
            <a:avLst/>
          </a:prstGeom>
          <a:solidFill>
            <a:srgbClr val="FF69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03BA78F6-7AF0-4152-9B5A-3E85669A4BC7}"/>
              </a:ext>
            </a:extLst>
          </p:cNvPr>
          <p:cNvGrpSpPr/>
          <p:nvPr/>
        </p:nvGrpSpPr>
        <p:grpSpPr>
          <a:xfrm>
            <a:off x="6228658" y="3784752"/>
            <a:ext cx="2727582" cy="1950634"/>
            <a:chOff x="6228658" y="3784752"/>
            <a:chExt cx="2727582" cy="1950634"/>
          </a:xfrm>
        </p:grpSpPr>
        <p:sp>
          <p:nvSpPr>
            <p:cNvPr id="21" name="Rectangle: Rounded Corners 20">
              <a:extLst>
                <a:ext uri="{FF2B5EF4-FFF2-40B4-BE49-F238E27FC236}">
                  <a16:creationId xmlns:a16="http://schemas.microsoft.com/office/drawing/2014/main" id="{357B5A35-1125-41C0-B9CB-20132C76D83F}"/>
                </a:ext>
              </a:extLst>
            </p:cNvPr>
            <p:cNvSpPr/>
            <p:nvPr/>
          </p:nvSpPr>
          <p:spPr>
            <a:xfrm>
              <a:off x="6228658" y="4841507"/>
              <a:ext cx="2727582" cy="893879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400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F1 Score</a:t>
              </a:r>
              <a:endParaRPr lang="en-SG" sz="2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E59892A0-0DC4-4013-89E6-E56F55D2B4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601326" y="3784752"/>
              <a:ext cx="0" cy="780683"/>
            </a:xfrm>
            <a:prstGeom prst="straightConnector1">
              <a:avLst/>
            </a:prstGeom>
            <a:ln w="38100">
              <a:solidFill>
                <a:srgbClr val="F0F4F9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41E48DA3-CDCB-4655-8D34-AD76183047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3357" y="3831850"/>
            <a:ext cx="786976" cy="78697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592311E-18B5-47B1-A4A1-A7932CD3770D}"/>
              </a:ext>
            </a:extLst>
          </p:cNvPr>
          <p:cNvSpPr txBox="1"/>
          <p:nvPr/>
        </p:nvSpPr>
        <p:spPr>
          <a:xfrm>
            <a:off x="7092937" y="5931109"/>
            <a:ext cx="1614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33.83%</a:t>
            </a:r>
            <a:endParaRPr lang="en-SG" dirty="0">
              <a:solidFill>
                <a:srgbClr val="FF696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5877830D-6D27-403C-B4E9-76D83B8B89F2}"/>
              </a:ext>
            </a:extLst>
          </p:cNvPr>
          <p:cNvSpPr txBox="1"/>
          <p:nvPr/>
        </p:nvSpPr>
        <p:spPr>
          <a:xfrm>
            <a:off x="2161150" y="3712419"/>
            <a:ext cx="16147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F4F9"/>
                </a:solidFill>
                <a:latin typeface="Panton Black Caps" panose="00000500000000000000" pitchFamily="50" charset="0"/>
              </a:rPr>
              <a:t>90.60%</a:t>
            </a:r>
            <a:endParaRPr lang="en-SG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071364660"/>
      </p:ext>
    </p:extLst>
  </p:cSld>
  <p:clrMapOvr>
    <a:masterClrMapping/>
  </p:clrMapOvr>
  <p:transition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40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8870191"/>
      </p:ext>
    </p:extLst>
  </p:cSld>
  <p:clrMapOvr>
    <a:masterClrMapping/>
  </p:clrMapOvr>
  <p:transition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  <a:solidFill>
            <a:srgbClr val="F0F4F9"/>
          </a:solidFill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  <a:solidFill>
            <a:srgbClr val="A6C0DD"/>
          </a:solidFill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  <a:solidFill>
            <a:srgbClr val="A6C0DD"/>
          </a:solidFill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  <a:solidFill>
            <a:srgbClr val="F0F4F9"/>
          </a:solidFill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371FF459-B6BF-4861-B144-34FA8EA0E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307096" y="227331"/>
            <a:ext cx="2939117" cy="293911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34AA96BB-8A13-4244-8081-56D62D81A7B2}"/>
              </a:ext>
            </a:extLst>
          </p:cNvPr>
          <p:cNvSpPr txBox="1"/>
          <p:nvPr/>
        </p:nvSpPr>
        <p:spPr>
          <a:xfrm>
            <a:off x="5187268" y="272206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4536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F5582EF0-3831-4C97-9903-3D0B923B6A7D}"/>
              </a:ext>
            </a:extLst>
          </p:cNvPr>
          <p:cNvSpPr/>
          <p:nvPr/>
        </p:nvSpPr>
        <p:spPr>
          <a:xfrm>
            <a:off x="1901952" y="3124632"/>
            <a:ext cx="2487168" cy="591209"/>
          </a:xfrm>
          <a:prstGeom prst="rect">
            <a:avLst/>
          </a:prstGeom>
          <a:solidFill>
            <a:srgbClr val="2D4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E30ECDB-7E28-4C68-8F8C-CD4E87BF7F87}"/>
              </a:ext>
            </a:extLst>
          </p:cNvPr>
          <p:cNvSpPr/>
          <p:nvPr/>
        </p:nvSpPr>
        <p:spPr>
          <a:xfrm>
            <a:off x="5391457" y="3080218"/>
            <a:ext cx="2639568" cy="697561"/>
          </a:xfrm>
          <a:prstGeom prst="rect">
            <a:avLst/>
          </a:prstGeom>
          <a:solidFill>
            <a:srgbClr val="2D4F7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36D94C1E-77B6-41C7-9DDE-94611CDABD47}"/>
              </a:ext>
            </a:extLst>
          </p:cNvPr>
          <p:cNvGrpSpPr/>
          <p:nvPr/>
        </p:nvGrpSpPr>
        <p:grpSpPr>
          <a:xfrm>
            <a:off x="-2110624" y="2766218"/>
            <a:ext cx="12228450" cy="1325563"/>
            <a:chOff x="-2110624" y="2766218"/>
            <a:chExt cx="12228450" cy="1325563"/>
          </a:xfrm>
        </p:grpSpPr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06D4FE71-165D-42C2-BCB4-395A9456FED8}"/>
                </a:ext>
              </a:extLst>
            </p:cNvPr>
            <p:cNvSpPr txBox="1"/>
            <p:nvPr/>
          </p:nvSpPr>
          <p:spPr>
            <a:xfrm>
              <a:off x="4576008" y="3038818"/>
              <a:ext cx="5541818" cy="769441"/>
            </a:xfrm>
            <a:prstGeom prst="rect">
              <a:avLst/>
            </a:prstGeom>
            <a:solidFill>
              <a:srgbClr val="2D4F76"/>
            </a:solidFill>
          </p:spPr>
          <p:txBody>
            <a:bodyPr wrap="square" rtlCol="0">
              <a:spAutoFit/>
            </a:bodyPr>
            <a:lstStyle/>
            <a:p>
              <a:r>
                <a:rPr lang="en-US" sz="4400" dirty="0">
                  <a:solidFill>
                    <a:srgbClr val="FFFAF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Is </a:t>
              </a:r>
              <a:r>
                <a:rPr lang="en-US" sz="4400" dirty="0">
                  <a:solidFill>
                    <a:srgbClr val="FF696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Spam</a:t>
              </a:r>
              <a:r>
                <a:rPr lang="en-US" sz="4400" dirty="0">
                  <a:solidFill>
                    <a:srgbClr val="FFFAF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 and Ham?</a:t>
              </a:r>
              <a:endParaRPr lang="en-SG" sz="4400" dirty="0"/>
            </a:p>
          </p:txBody>
        </p:sp>
        <p:sp>
          <p:nvSpPr>
            <p:cNvPr id="17" name="Title 1">
              <a:extLst>
                <a:ext uri="{FF2B5EF4-FFF2-40B4-BE49-F238E27FC236}">
                  <a16:creationId xmlns:a16="http://schemas.microsoft.com/office/drawing/2014/main" id="{C26C5341-8E9A-4893-8243-859A82AA650A}"/>
                </a:ext>
              </a:extLst>
            </p:cNvPr>
            <p:cNvSpPr txBox="1">
              <a:spLocks/>
            </p:cNvSpPr>
            <p:nvPr/>
          </p:nvSpPr>
          <p:spPr>
            <a:xfrm>
              <a:off x="-2110624" y="2766218"/>
              <a:ext cx="10515600" cy="132556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dirty="0">
                  <a:solidFill>
                    <a:srgbClr val="FFFAF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So What…</a:t>
              </a:r>
              <a:endParaRPr lang="en-SG" dirty="0">
                <a:solidFill>
                  <a:srgbClr val="FFFAF1"/>
                </a:solidFill>
                <a:latin typeface="Panton Black Caps" panose="000005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25" name="Picture 24" descr="A can of food&#10;&#10;Description automatically generated with medium confidence">
            <a:extLst>
              <a:ext uri="{FF2B5EF4-FFF2-40B4-BE49-F238E27FC236}">
                <a16:creationId xmlns:a16="http://schemas.microsoft.com/office/drawing/2014/main" id="{59BC5929-946E-47F6-8008-60073201C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8975" y="2818178"/>
            <a:ext cx="2547206" cy="2547206"/>
          </a:xfrm>
          <a:prstGeom prst="rect">
            <a:avLst/>
          </a:prstGeom>
        </p:spPr>
      </p:pic>
      <p:pic>
        <p:nvPicPr>
          <p:cNvPr id="27" name="Picture 26" descr="A picture containing orange&#10;&#10;Description automatically generated">
            <a:extLst>
              <a:ext uri="{FF2B5EF4-FFF2-40B4-BE49-F238E27FC236}">
                <a16:creationId xmlns:a16="http://schemas.microsoft.com/office/drawing/2014/main" id="{B0C092F6-DE03-4332-A971-17D7976FDD4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9535" y="2664301"/>
            <a:ext cx="4050513" cy="2854959"/>
          </a:xfrm>
          <a:prstGeom prst="rect">
            <a:avLst/>
          </a:prstGeom>
        </p:spPr>
      </p:pic>
      <p:pic>
        <p:nvPicPr>
          <p:cNvPr id="14" name="Picture 13" descr="Logo, icon&#10;&#10;Description automatically generated">
            <a:extLst>
              <a:ext uri="{FF2B5EF4-FFF2-40B4-BE49-F238E27FC236}">
                <a16:creationId xmlns:a16="http://schemas.microsoft.com/office/drawing/2014/main" id="{C1556680-2BD2-4F75-ABF7-0C403D68538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5206" y="178206"/>
            <a:ext cx="6501587" cy="6501587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BCC0117-9637-4028-85BC-B644CB11B4A8}"/>
              </a:ext>
            </a:extLst>
          </p:cNvPr>
          <p:cNvSpPr txBox="1"/>
          <p:nvPr/>
        </p:nvSpPr>
        <p:spPr>
          <a:xfrm>
            <a:off x="10394065" y="0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Spam vs Ham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90529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9167E-6 1.48148E-6 L 0.03177 -0.28218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89" y="-141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  <a:solidFill>
            <a:srgbClr val="F0F4F9"/>
          </a:solidFill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  <a:solidFill>
            <a:srgbClr val="A6C0DD"/>
          </a:solidFill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  <a:solidFill>
            <a:srgbClr val="A6C0DD"/>
          </a:solidFill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  <a:solidFill>
            <a:srgbClr val="F0F4F9"/>
          </a:solidFill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371FF459-B6BF-4861-B144-34FA8EA0E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307096" y="227331"/>
            <a:ext cx="2939117" cy="293911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34AA96BB-8A13-4244-8081-56D62D81A7B2}"/>
              </a:ext>
            </a:extLst>
          </p:cNvPr>
          <p:cNvSpPr txBox="1"/>
          <p:nvPr/>
        </p:nvSpPr>
        <p:spPr>
          <a:xfrm>
            <a:off x="4947218" y="1778297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01549348-E300-4890-BED4-5308B0CFF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658165" y="-821213"/>
            <a:ext cx="4663416" cy="466341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A0D9-CD17-4C9B-94D8-CD4CEA978817}"/>
              </a:ext>
            </a:extLst>
          </p:cNvPr>
          <p:cNvSpPr txBox="1"/>
          <p:nvPr/>
        </p:nvSpPr>
        <p:spPr>
          <a:xfrm>
            <a:off x="9078001" y="1613331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292468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  <a:solidFill>
            <a:srgbClr val="FFE8BD"/>
          </a:solidFill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  <a:solidFill>
            <a:srgbClr val="A6C0DD"/>
          </a:solidFill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  <a:solidFill>
            <a:srgbClr val="A6C0DD"/>
          </a:solidFill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  <a:solidFill>
            <a:srgbClr val="FFE8BD"/>
          </a:solidFill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371FF459-B6BF-4861-B144-34FA8EA0E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307096" y="227331"/>
            <a:ext cx="2939117" cy="293911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34AA96BB-8A13-4244-8081-56D62D81A7B2}"/>
              </a:ext>
            </a:extLst>
          </p:cNvPr>
          <p:cNvSpPr txBox="1"/>
          <p:nvPr/>
        </p:nvSpPr>
        <p:spPr>
          <a:xfrm>
            <a:off x="4947218" y="1778297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01549348-E300-4890-BED4-5308B0CFF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658165" y="-821213"/>
            <a:ext cx="4663416" cy="466341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A0D9-CD17-4C9B-94D8-CD4CEA978817}"/>
              </a:ext>
            </a:extLst>
          </p:cNvPr>
          <p:cNvSpPr txBox="1"/>
          <p:nvPr/>
        </p:nvSpPr>
        <p:spPr>
          <a:xfrm>
            <a:off x="9078001" y="1613331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A7F4F32D-2752-47E9-A83A-ABD8AB3C1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99246">
            <a:off x="3739709" y="3643622"/>
            <a:ext cx="907934" cy="74177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14F5D23-F58E-457B-A9B5-3783A82DAD7E}"/>
              </a:ext>
            </a:extLst>
          </p:cNvPr>
          <p:cNvSpPr txBox="1"/>
          <p:nvPr/>
        </p:nvSpPr>
        <p:spPr>
          <a:xfrm>
            <a:off x="1774334" y="3622303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Who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36171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  <a:solidFill>
            <a:srgbClr val="FFD281"/>
          </a:solidFill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  <a:solidFill>
            <a:srgbClr val="A6C0DD"/>
          </a:solidFill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  <a:solidFill>
            <a:srgbClr val="A6C0DD"/>
          </a:solidFill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  <a:solidFill>
            <a:srgbClr val="FFE8BD"/>
          </a:solidFill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  <a:solidFill>
            <a:srgbClr val="FFD281"/>
          </a:solidFill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grpFill/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371FF459-B6BF-4861-B144-34FA8EA0E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307096" y="227331"/>
            <a:ext cx="2939117" cy="293911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34AA96BB-8A13-4244-8081-56D62D81A7B2}"/>
              </a:ext>
            </a:extLst>
          </p:cNvPr>
          <p:cNvSpPr txBox="1"/>
          <p:nvPr/>
        </p:nvSpPr>
        <p:spPr>
          <a:xfrm>
            <a:off x="4947218" y="1778297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01549348-E300-4890-BED4-5308B0CFF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658165" y="-821213"/>
            <a:ext cx="4663416" cy="466341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A0D9-CD17-4C9B-94D8-CD4CEA978817}"/>
              </a:ext>
            </a:extLst>
          </p:cNvPr>
          <p:cNvSpPr txBox="1"/>
          <p:nvPr/>
        </p:nvSpPr>
        <p:spPr>
          <a:xfrm>
            <a:off x="9078001" y="1613331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A7F4F32D-2752-47E9-A83A-ABD8AB3C1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99246">
            <a:off x="3739709" y="3643622"/>
            <a:ext cx="907934" cy="74177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E14F5D23-F58E-457B-A9B5-3783A82DAD7E}"/>
              </a:ext>
            </a:extLst>
          </p:cNvPr>
          <p:cNvSpPr txBox="1"/>
          <p:nvPr/>
        </p:nvSpPr>
        <p:spPr>
          <a:xfrm>
            <a:off x="1774334" y="3622303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Who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67" name="Picture 66" descr="Icon&#10;&#10;Description automatically generated">
            <a:extLst>
              <a:ext uri="{FF2B5EF4-FFF2-40B4-BE49-F238E27FC236}">
                <a16:creationId xmlns:a16="http://schemas.microsoft.com/office/drawing/2014/main" id="{1E80CA1E-6029-4B76-8B42-92BE236BE5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150508" flipV="1">
            <a:off x="3378363" y="4793135"/>
            <a:ext cx="3361182" cy="2117481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212EFB2E-6A87-44A1-984F-202714EA5E16}"/>
              </a:ext>
            </a:extLst>
          </p:cNvPr>
          <p:cNvSpPr txBox="1"/>
          <p:nvPr/>
        </p:nvSpPr>
        <p:spPr>
          <a:xfrm>
            <a:off x="2642441" y="6457890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184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F2ECF067-5F0A-4609-B251-898B65282932}"/>
              </a:ext>
            </a:extLst>
          </p:cNvPr>
          <p:cNvSpPr/>
          <p:nvPr/>
        </p:nvSpPr>
        <p:spPr>
          <a:xfrm>
            <a:off x="1147824" y="2320724"/>
            <a:ext cx="1259710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F236A78-E05B-4DE8-8263-5E39372BD4A4}"/>
              </a:ext>
            </a:extLst>
          </p:cNvPr>
          <p:cNvSpPr txBox="1"/>
          <p:nvPr/>
        </p:nvSpPr>
        <p:spPr>
          <a:xfrm>
            <a:off x="1324336" y="2551696"/>
            <a:ext cx="967451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i="0" u="none" strike="noStrike" dirty="0">
                <a:solidFill>
                  <a:srgbClr val="000000"/>
                </a:solidFill>
                <a:effectLst/>
                <a:latin typeface="SF Pro Display" panose="00000300000000000000" pitchFamily="50" charset="0"/>
                <a:ea typeface="SF Pro Display" panose="00000300000000000000" pitchFamily="50" charset="0"/>
              </a:rPr>
              <a:t>Yep</a:t>
            </a:r>
            <a:endParaRPr lang="en-SG" sz="3600" dirty="0"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0F40F1C0-12AE-4301-A525-A410BEDF0559}"/>
              </a:ext>
            </a:extLst>
          </p:cNvPr>
          <p:cNvGrpSpPr/>
          <p:nvPr/>
        </p:nvGrpSpPr>
        <p:grpSpPr>
          <a:xfrm>
            <a:off x="1147824" y="4228069"/>
            <a:ext cx="1259710" cy="1108276"/>
            <a:chOff x="1147824" y="4612994"/>
            <a:chExt cx="1259710" cy="1108276"/>
          </a:xfrm>
          <a:solidFill>
            <a:srgbClr val="A7E99C"/>
          </a:solidFill>
        </p:grpSpPr>
        <p:sp>
          <p:nvSpPr>
            <p:cNvPr id="29" name="Rectangle: Rounded Corners 28">
              <a:extLst>
                <a:ext uri="{FF2B5EF4-FFF2-40B4-BE49-F238E27FC236}">
                  <a16:creationId xmlns:a16="http://schemas.microsoft.com/office/drawing/2014/main" id="{587F567E-3E2A-4B42-A8D9-DF348C54749B}"/>
                </a:ext>
              </a:extLst>
            </p:cNvPr>
            <p:cNvSpPr/>
            <p:nvPr/>
          </p:nvSpPr>
          <p:spPr>
            <a:xfrm>
              <a:off x="1147824" y="4612994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B610F1B8-A0DB-4278-BC99-0F9AA6C99611}"/>
                </a:ext>
              </a:extLst>
            </p:cNvPr>
            <p:cNvSpPr txBox="1"/>
            <p:nvPr/>
          </p:nvSpPr>
          <p:spPr>
            <a:xfrm>
              <a:off x="1224505" y="4843966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B897D11B-1B5A-40E7-9B1A-B32A1AAF9732}"/>
              </a:ext>
            </a:extLst>
          </p:cNvPr>
          <p:cNvGrpSpPr/>
          <p:nvPr/>
        </p:nvGrpSpPr>
        <p:grpSpPr>
          <a:xfrm>
            <a:off x="2647587" y="2325361"/>
            <a:ext cx="1259710" cy="1108276"/>
            <a:chOff x="2647587" y="2879499"/>
            <a:chExt cx="1259710" cy="1108276"/>
          </a:xfrm>
          <a:solidFill>
            <a:srgbClr val="A7E99C"/>
          </a:solidFill>
        </p:grpSpPr>
        <p:sp>
          <p:nvSpPr>
            <p:cNvPr id="41" name="Rectangle: Rounded Corners 40">
              <a:extLst>
                <a:ext uri="{FF2B5EF4-FFF2-40B4-BE49-F238E27FC236}">
                  <a16:creationId xmlns:a16="http://schemas.microsoft.com/office/drawing/2014/main" id="{4CCC7619-886D-4178-B180-AA7615364A0A}"/>
                </a:ext>
              </a:extLst>
            </p:cNvPr>
            <p:cNvSpPr/>
            <p:nvPr/>
          </p:nvSpPr>
          <p:spPr>
            <a:xfrm>
              <a:off x="2647587" y="287949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F5B02BA6-64B0-4016-9C08-17E568200D73}"/>
                </a:ext>
              </a:extLst>
            </p:cNvPr>
            <p:cNvSpPr txBox="1"/>
            <p:nvPr/>
          </p:nvSpPr>
          <p:spPr>
            <a:xfrm>
              <a:off x="2787809" y="3110471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,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CEB3D2AD-A8C5-4834-AD6C-EFA919E1F443}"/>
              </a:ext>
            </a:extLst>
          </p:cNvPr>
          <p:cNvGrpSpPr/>
          <p:nvPr/>
        </p:nvGrpSpPr>
        <p:grpSpPr>
          <a:xfrm>
            <a:off x="2647587" y="4222915"/>
            <a:ext cx="1259710" cy="1108276"/>
            <a:chOff x="2647587" y="4607840"/>
            <a:chExt cx="1259710" cy="1108276"/>
          </a:xfrm>
          <a:solidFill>
            <a:srgbClr val="FFD281"/>
          </a:solidFill>
        </p:grpSpPr>
        <p:sp>
          <p:nvSpPr>
            <p:cNvPr id="44" name="Rectangle: Rounded Corners 43">
              <a:extLst>
                <a:ext uri="{FF2B5EF4-FFF2-40B4-BE49-F238E27FC236}">
                  <a16:creationId xmlns:a16="http://schemas.microsoft.com/office/drawing/2014/main" id="{93C15E66-9010-4A21-976D-B9E8228EC55F}"/>
                </a:ext>
              </a:extLst>
            </p:cNvPr>
            <p:cNvSpPr/>
            <p:nvPr/>
          </p:nvSpPr>
          <p:spPr>
            <a:xfrm>
              <a:off x="264758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17CE6205-940A-4A5A-AD02-239F4D328532}"/>
                </a:ext>
              </a:extLst>
            </p:cNvPr>
            <p:cNvSpPr txBox="1"/>
            <p:nvPr/>
          </p:nvSpPr>
          <p:spPr>
            <a:xfrm>
              <a:off x="272426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see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AAD012BF-708F-4728-9619-968305919F8A}"/>
              </a:ext>
            </a:extLst>
          </p:cNvPr>
          <p:cNvGrpSpPr/>
          <p:nvPr/>
        </p:nvGrpSpPr>
        <p:grpSpPr>
          <a:xfrm>
            <a:off x="4147350" y="2320724"/>
            <a:ext cx="1259710" cy="1108276"/>
            <a:chOff x="2712335" y="2876309"/>
            <a:chExt cx="1259710" cy="1108276"/>
          </a:xfrm>
          <a:solidFill>
            <a:srgbClr val="A6C0DD"/>
          </a:solidFill>
        </p:grpSpPr>
        <p:sp>
          <p:nvSpPr>
            <p:cNvPr id="47" name="Rectangle: Rounded Corners 46">
              <a:extLst>
                <a:ext uri="{FF2B5EF4-FFF2-40B4-BE49-F238E27FC236}">
                  <a16:creationId xmlns:a16="http://schemas.microsoft.com/office/drawing/2014/main" id="{1AC22B26-52B6-4B11-A219-F84C1C626746}"/>
                </a:ext>
              </a:extLst>
            </p:cNvPr>
            <p:cNvSpPr/>
            <p:nvPr/>
          </p:nvSpPr>
          <p:spPr>
            <a:xfrm>
              <a:off x="2712335" y="2876309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FD6A152-34E8-45F6-83F4-EF53BC0FD1DD}"/>
                </a:ext>
              </a:extLst>
            </p:cNvPr>
            <p:cNvSpPr txBox="1"/>
            <p:nvPr/>
          </p:nvSpPr>
          <p:spPr>
            <a:xfrm>
              <a:off x="2858464" y="3105833"/>
              <a:ext cx="967451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at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49" name="Group 48">
            <a:extLst>
              <a:ext uri="{FF2B5EF4-FFF2-40B4-BE49-F238E27FC236}">
                <a16:creationId xmlns:a16="http://schemas.microsoft.com/office/drawing/2014/main" id="{2D9FBC73-C7AE-4000-ABBC-E290BA227070}"/>
              </a:ext>
            </a:extLst>
          </p:cNvPr>
          <p:cNvGrpSpPr/>
          <p:nvPr/>
        </p:nvGrpSpPr>
        <p:grpSpPr>
          <a:xfrm>
            <a:off x="5647113" y="2319277"/>
            <a:ext cx="1819154" cy="1108276"/>
            <a:chOff x="5647113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0" name="Rectangle: Rounded Corners 49">
              <a:extLst>
                <a:ext uri="{FF2B5EF4-FFF2-40B4-BE49-F238E27FC236}">
                  <a16:creationId xmlns:a16="http://schemas.microsoft.com/office/drawing/2014/main" id="{ED062C73-00A7-490A-8108-00BCCB492039}"/>
                </a:ext>
              </a:extLst>
            </p:cNvPr>
            <p:cNvSpPr/>
            <p:nvPr/>
          </p:nvSpPr>
          <p:spPr>
            <a:xfrm>
              <a:off x="5647113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F514F044-97EB-4A3B-88AA-F08660B41EB2}"/>
                </a:ext>
              </a:extLst>
            </p:cNvPr>
            <p:cNvSpPr txBox="1"/>
            <p:nvPr/>
          </p:nvSpPr>
          <p:spPr>
            <a:xfrm>
              <a:off x="5720177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 err="1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derek’s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D3CFDD59-125C-4EC2-BAF2-37EDE2110173}"/>
              </a:ext>
            </a:extLst>
          </p:cNvPr>
          <p:cNvGrpSpPr/>
          <p:nvPr/>
        </p:nvGrpSpPr>
        <p:grpSpPr>
          <a:xfrm>
            <a:off x="7706320" y="2319277"/>
            <a:ext cx="1819154" cy="1108276"/>
            <a:chOff x="7706320" y="2873415"/>
            <a:chExt cx="1819154" cy="1108276"/>
          </a:xfrm>
          <a:solidFill>
            <a:srgbClr val="A6C0DD"/>
          </a:solidFill>
        </p:grpSpPr>
        <p:sp>
          <p:nvSpPr>
            <p:cNvPr id="53" name="Rectangle: Rounded Corners 52">
              <a:extLst>
                <a:ext uri="{FF2B5EF4-FFF2-40B4-BE49-F238E27FC236}">
                  <a16:creationId xmlns:a16="http://schemas.microsoft.com/office/drawing/2014/main" id="{CCDB9056-B45C-42CD-B85F-07AB0F92A720}"/>
                </a:ext>
              </a:extLst>
            </p:cNvPr>
            <p:cNvSpPr/>
            <p:nvPr/>
          </p:nvSpPr>
          <p:spPr>
            <a:xfrm>
              <a:off x="7706320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43B3FC2-0077-45E5-946B-E14A36DFD75C}"/>
                </a:ext>
              </a:extLst>
            </p:cNvPr>
            <p:cNvSpPr txBox="1"/>
            <p:nvPr/>
          </p:nvSpPr>
          <p:spPr>
            <a:xfrm>
              <a:off x="7779384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house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5" name="Group 54">
            <a:extLst>
              <a:ext uri="{FF2B5EF4-FFF2-40B4-BE49-F238E27FC236}">
                <a16:creationId xmlns:a16="http://schemas.microsoft.com/office/drawing/2014/main" id="{45763B41-0107-40EC-93CA-58E82779A99A}"/>
              </a:ext>
            </a:extLst>
          </p:cNvPr>
          <p:cNvGrpSpPr/>
          <p:nvPr/>
        </p:nvGrpSpPr>
        <p:grpSpPr>
          <a:xfrm>
            <a:off x="9765527" y="2319277"/>
            <a:ext cx="1819154" cy="1108276"/>
            <a:chOff x="9765527" y="2873415"/>
            <a:chExt cx="1819154" cy="1108276"/>
          </a:xfrm>
          <a:solidFill>
            <a:schemeClr val="accent1">
              <a:lumMod val="60000"/>
              <a:lumOff val="40000"/>
            </a:schemeClr>
          </a:solidFill>
        </p:grpSpPr>
        <p:sp>
          <p:nvSpPr>
            <p:cNvPr id="56" name="Rectangle: Rounded Corners 55">
              <a:extLst>
                <a:ext uri="{FF2B5EF4-FFF2-40B4-BE49-F238E27FC236}">
                  <a16:creationId xmlns:a16="http://schemas.microsoft.com/office/drawing/2014/main" id="{6FE20241-7726-48D8-A6B8-9112507A1C8A}"/>
                </a:ext>
              </a:extLst>
            </p:cNvPr>
            <p:cNvSpPr/>
            <p:nvPr/>
          </p:nvSpPr>
          <p:spPr>
            <a:xfrm>
              <a:off x="9765527" y="2873415"/>
              <a:ext cx="1819154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43F90A3-911B-41B5-979B-DB7A9669FFED}"/>
                </a:ext>
              </a:extLst>
            </p:cNvPr>
            <p:cNvSpPr txBox="1"/>
            <p:nvPr/>
          </p:nvSpPr>
          <p:spPr>
            <a:xfrm>
              <a:off x="9838591" y="3129502"/>
              <a:ext cx="1673025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0" i="0" u="none" strike="noStrike" dirty="0">
                  <a:solidFill>
                    <a:srgbClr val="000000"/>
                  </a:solidFill>
                  <a:effectLst/>
                  <a:latin typeface="SF Pro Display" panose="00000300000000000000" pitchFamily="50" charset="0"/>
                  <a:ea typeface="SF Pro Display" panose="00000300000000000000" pitchFamily="50" charset="0"/>
                </a:rPr>
                <a:t>now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7963FD5B-B8EC-4305-AB58-DAAEA1716CC3}"/>
              </a:ext>
            </a:extLst>
          </p:cNvPr>
          <p:cNvGrpSpPr/>
          <p:nvPr/>
        </p:nvGrpSpPr>
        <p:grpSpPr>
          <a:xfrm>
            <a:off x="4147347" y="4222915"/>
            <a:ext cx="1259710" cy="1108276"/>
            <a:chOff x="4147347" y="4607840"/>
            <a:chExt cx="1259710" cy="1108276"/>
          </a:xfrm>
          <a:solidFill>
            <a:srgbClr val="FFE8BD"/>
          </a:solidFill>
        </p:grpSpPr>
        <p:sp>
          <p:nvSpPr>
            <p:cNvPr id="59" name="Rectangle: Rounded Corners 58">
              <a:extLst>
                <a:ext uri="{FF2B5EF4-FFF2-40B4-BE49-F238E27FC236}">
                  <a16:creationId xmlns:a16="http://schemas.microsoft.com/office/drawing/2014/main" id="{76B21017-D32D-443D-A6BE-89F015947CD1}"/>
                </a:ext>
              </a:extLst>
            </p:cNvPr>
            <p:cNvSpPr/>
            <p:nvPr/>
          </p:nvSpPr>
          <p:spPr>
            <a:xfrm>
              <a:off x="4147347" y="4607840"/>
              <a:ext cx="1259710" cy="1108276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BE6A7E2B-6583-4419-A6E6-3611BE3AD5C4}"/>
                </a:ext>
              </a:extLst>
            </p:cNvPr>
            <p:cNvSpPr txBox="1"/>
            <p:nvPr/>
          </p:nvSpPr>
          <p:spPr>
            <a:xfrm>
              <a:off x="4224028" y="4838812"/>
              <a:ext cx="1106348" cy="646331"/>
            </a:xfrm>
            <a:prstGeom prst="rect">
              <a:avLst/>
            </a:prstGeom>
            <a:grpFill/>
            <a:ln>
              <a:noFill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you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AAB55646-B73D-43A1-95B7-D724D8DEA287}"/>
              </a:ext>
            </a:extLst>
          </p:cNvPr>
          <p:cNvGrpSpPr/>
          <p:nvPr/>
        </p:nvGrpSpPr>
        <p:grpSpPr>
          <a:xfrm>
            <a:off x="5647107" y="4222915"/>
            <a:ext cx="1819153" cy="1108276"/>
            <a:chOff x="5647107" y="4607840"/>
            <a:chExt cx="1819153" cy="1108276"/>
          </a:xfrm>
          <a:solidFill>
            <a:srgbClr val="FFD281"/>
          </a:solidFill>
        </p:grpSpPr>
        <p:sp>
          <p:nvSpPr>
            <p:cNvPr id="62" name="Rectangle: Rounded Corners 61">
              <a:extLst>
                <a:ext uri="{FF2B5EF4-FFF2-40B4-BE49-F238E27FC236}">
                  <a16:creationId xmlns:a16="http://schemas.microsoft.com/office/drawing/2014/main" id="{D314736C-F5E6-4AC7-AB1D-22BBC854C9E9}"/>
                </a:ext>
              </a:extLst>
            </p:cNvPr>
            <p:cNvSpPr/>
            <p:nvPr/>
          </p:nvSpPr>
          <p:spPr>
            <a:xfrm>
              <a:off x="5647107" y="4607840"/>
              <a:ext cx="1819153" cy="1108276"/>
            </a:xfrm>
            <a:prstGeom prst="roundRect">
              <a:avLst/>
            </a:prstGeom>
            <a:grpFill/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946DA20-6F91-4705-96EB-CC7C7942C382}"/>
                </a:ext>
              </a:extLst>
            </p:cNvPr>
            <p:cNvSpPr txBox="1"/>
            <p:nvPr/>
          </p:nvSpPr>
          <p:spPr>
            <a:xfrm>
              <a:off x="5757842" y="4838812"/>
              <a:ext cx="1597682" cy="646331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Sunday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grpSp>
        <p:nvGrpSpPr>
          <p:cNvPr id="64" name="Group 63">
            <a:extLst>
              <a:ext uri="{FF2B5EF4-FFF2-40B4-BE49-F238E27FC236}">
                <a16:creationId xmlns:a16="http://schemas.microsoft.com/office/drawing/2014/main" id="{5955790C-3B17-4EA6-B8D1-95478328A64C}"/>
              </a:ext>
            </a:extLst>
          </p:cNvPr>
          <p:cNvGrpSpPr/>
          <p:nvPr/>
        </p:nvGrpSpPr>
        <p:grpSpPr>
          <a:xfrm>
            <a:off x="7706310" y="4222915"/>
            <a:ext cx="1259710" cy="1108276"/>
            <a:chOff x="7706310" y="4607840"/>
            <a:chExt cx="1259710" cy="1108276"/>
          </a:xfrm>
        </p:grpSpPr>
        <p:sp>
          <p:nvSpPr>
            <p:cNvPr id="65" name="Rectangle: Rounded Corners 64">
              <a:extLst>
                <a:ext uri="{FF2B5EF4-FFF2-40B4-BE49-F238E27FC236}">
                  <a16:creationId xmlns:a16="http://schemas.microsoft.com/office/drawing/2014/main" id="{0BAFF5CD-5964-4A47-B267-E6E7A114CA17}"/>
                </a:ext>
              </a:extLst>
            </p:cNvPr>
            <p:cNvSpPr/>
            <p:nvPr/>
          </p:nvSpPr>
          <p:spPr>
            <a:xfrm>
              <a:off x="7706310" y="4607840"/>
              <a:ext cx="1259710" cy="1108276"/>
            </a:xfrm>
            <a:prstGeom prst="roundRect">
              <a:avLst/>
            </a:prstGeom>
            <a:solidFill>
              <a:srgbClr val="F0F4F9"/>
            </a:solidFill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2B73DD55-5EAE-4013-B7A3-A33EA2AE7929}"/>
                </a:ext>
              </a:extLst>
            </p:cNvPr>
            <p:cNvSpPr txBox="1"/>
            <p:nvPr/>
          </p:nvSpPr>
          <p:spPr>
            <a:xfrm>
              <a:off x="7782991" y="4838812"/>
              <a:ext cx="1106348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&lt;3</a:t>
              </a:r>
              <a:endParaRPr lang="en-SG" sz="36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pic>
        <p:nvPicPr>
          <p:cNvPr id="90" name="Picture 89" descr="Icon&#10;&#10;Description automatically generated">
            <a:extLst>
              <a:ext uri="{FF2B5EF4-FFF2-40B4-BE49-F238E27FC236}">
                <a16:creationId xmlns:a16="http://schemas.microsoft.com/office/drawing/2014/main" id="{371FF459-B6BF-4861-B144-34FA8EA0E9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307096" y="227331"/>
            <a:ext cx="2939117" cy="2939117"/>
          </a:xfrm>
          <a:prstGeom prst="rect">
            <a:avLst/>
          </a:prstGeom>
        </p:spPr>
      </p:pic>
      <p:sp>
        <p:nvSpPr>
          <p:cNvPr id="91" name="TextBox 90">
            <a:extLst>
              <a:ext uri="{FF2B5EF4-FFF2-40B4-BE49-F238E27FC236}">
                <a16:creationId xmlns:a16="http://schemas.microsoft.com/office/drawing/2014/main" id="{34AA96BB-8A13-4244-8081-56D62D81A7B2}"/>
              </a:ext>
            </a:extLst>
          </p:cNvPr>
          <p:cNvSpPr txBox="1"/>
          <p:nvPr/>
        </p:nvSpPr>
        <p:spPr>
          <a:xfrm>
            <a:off x="4947218" y="1778297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7" name="Picture 36" descr="Icon&#10;&#10;Description automatically generated">
            <a:extLst>
              <a:ext uri="{FF2B5EF4-FFF2-40B4-BE49-F238E27FC236}">
                <a16:creationId xmlns:a16="http://schemas.microsoft.com/office/drawing/2014/main" id="{01549348-E300-4890-BED4-5308B0CFF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572389">
            <a:off x="5658165" y="-821213"/>
            <a:ext cx="4663416" cy="4663416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841EA0D9-CD17-4C9B-94D8-CD4CEA978817}"/>
              </a:ext>
            </a:extLst>
          </p:cNvPr>
          <p:cNvSpPr txBox="1"/>
          <p:nvPr/>
        </p:nvSpPr>
        <p:spPr>
          <a:xfrm>
            <a:off x="9078001" y="1613331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39" name="Picture 38" descr="Icon&#10;&#10;Description automatically generated">
            <a:extLst>
              <a:ext uri="{FF2B5EF4-FFF2-40B4-BE49-F238E27FC236}">
                <a16:creationId xmlns:a16="http://schemas.microsoft.com/office/drawing/2014/main" id="{C1B1355E-485B-40C2-8FF0-BCFB67EC3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499246">
            <a:off x="3739709" y="3643622"/>
            <a:ext cx="907934" cy="74177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EA4ABE7-C71A-47A7-9C0F-04ACD44E2FD6}"/>
              </a:ext>
            </a:extLst>
          </p:cNvPr>
          <p:cNvSpPr txBox="1"/>
          <p:nvPr/>
        </p:nvSpPr>
        <p:spPr>
          <a:xfrm>
            <a:off x="1774334" y="3622303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Who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67" name="Picture 66" descr="Icon&#10;&#10;Description automatically generated">
            <a:extLst>
              <a:ext uri="{FF2B5EF4-FFF2-40B4-BE49-F238E27FC236}">
                <a16:creationId xmlns:a16="http://schemas.microsoft.com/office/drawing/2014/main" id="{43424C05-7A69-4EFF-80D9-533CBADC43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150508" flipV="1">
            <a:off x="3378363" y="4793135"/>
            <a:ext cx="3361182" cy="2117481"/>
          </a:xfrm>
          <a:prstGeom prst="rect">
            <a:avLst/>
          </a:prstGeom>
        </p:spPr>
      </p:pic>
      <p:sp>
        <p:nvSpPr>
          <p:cNvPr id="68" name="TextBox 67">
            <a:extLst>
              <a:ext uri="{FF2B5EF4-FFF2-40B4-BE49-F238E27FC236}">
                <a16:creationId xmlns:a16="http://schemas.microsoft.com/office/drawing/2014/main" id="{E1496657-FC13-46CF-934F-D7487B985DCB}"/>
              </a:ext>
            </a:extLst>
          </p:cNvPr>
          <p:cNvSpPr txBox="1"/>
          <p:nvPr/>
        </p:nvSpPr>
        <p:spPr>
          <a:xfrm>
            <a:off x="2642441" y="6457890"/>
            <a:ext cx="251904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Context: When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cxnSp>
        <p:nvCxnSpPr>
          <p:cNvPr id="69" name="Straight Arrow Connector 68">
            <a:extLst>
              <a:ext uri="{FF2B5EF4-FFF2-40B4-BE49-F238E27FC236}">
                <a16:creationId xmlns:a16="http://schemas.microsoft.com/office/drawing/2014/main" id="{4E45C05E-D580-4709-8FD9-352A4CA472EF}"/>
              </a:ext>
            </a:extLst>
          </p:cNvPr>
          <p:cNvCxnSpPr/>
          <p:nvPr/>
        </p:nvCxnSpPr>
        <p:spPr>
          <a:xfrm>
            <a:off x="3285449" y="1356360"/>
            <a:ext cx="0" cy="822960"/>
          </a:xfrm>
          <a:prstGeom prst="straightConnector1">
            <a:avLst/>
          </a:prstGeom>
          <a:ln w="28575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CBDF25D3-D4C9-4994-B5F6-E6BBD22546A0}"/>
              </a:ext>
            </a:extLst>
          </p:cNvPr>
          <p:cNvSpPr txBox="1"/>
          <p:nvPr/>
        </p:nvSpPr>
        <p:spPr>
          <a:xfrm>
            <a:off x="2025928" y="519025"/>
            <a:ext cx="2519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Sentence Structure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F4432EB-4F2D-44F0-9C0E-10F7DA9800FF}"/>
              </a:ext>
            </a:extLst>
          </p:cNvPr>
          <p:cNvSpPr txBox="1"/>
          <p:nvPr/>
        </p:nvSpPr>
        <p:spPr>
          <a:xfrm>
            <a:off x="-149332" y="6135414"/>
            <a:ext cx="25190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rgbClr val="F0F4F9"/>
                </a:solidFill>
                <a:latin typeface="Panton Black Caps" panose="00000500000000000000" pitchFamily="50" charset="0"/>
              </a:rPr>
              <a:t>Sentence Structure</a:t>
            </a:r>
            <a:endParaRPr lang="en-SG" sz="2000" dirty="0">
              <a:solidFill>
                <a:srgbClr val="F0F4F9"/>
              </a:solidFill>
              <a:latin typeface="Panton Black Caps" panose="00000500000000000000" pitchFamily="50" charset="0"/>
            </a:endParaRPr>
          </a:p>
        </p:txBody>
      </p:sp>
      <p:cxnSp>
        <p:nvCxnSpPr>
          <p:cNvPr id="72" name="Straight Arrow Connector 71">
            <a:extLst>
              <a:ext uri="{FF2B5EF4-FFF2-40B4-BE49-F238E27FC236}">
                <a16:creationId xmlns:a16="http://schemas.microsoft.com/office/drawing/2014/main" id="{916265E5-54D4-40C9-A4CE-1BE84C512A1E}"/>
              </a:ext>
            </a:extLst>
          </p:cNvPr>
          <p:cNvCxnSpPr>
            <a:cxnSpLocks/>
          </p:cNvCxnSpPr>
          <p:nvPr/>
        </p:nvCxnSpPr>
        <p:spPr>
          <a:xfrm flipV="1">
            <a:off x="1110189" y="5478780"/>
            <a:ext cx="474771" cy="525780"/>
          </a:xfrm>
          <a:prstGeom prst="straightConnector1">
            <a:avLst/>
          </a:prstGeom>
          <a:ln w="28575">
            <a:solidFill>
              <a:srgbClr val="F0F4F9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18801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RNN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B6F5746-9B5D-4732-9E08-315BA8940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" y="1465296"/>
            <a:ext cx="10683240" cy="3927407"/>
          </a:xfrm>
          <a:prstGeom prst="roundRect">
            <a:avLst/>
          </a:prstGeom>
        </p:spPr>
      </p:pic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CB99BDFA-CF8F-425A-9C41-5606458DC9EB}"/>
              </a:ext>
            </a:extLst>
          </p:cNvPr>
          <p:cNvSpPr/>
          <p:nvPr/>
        </p:nvSpPr>
        <p:spPr>
          <a:xfrm>
            <a:off x="4256912" y="4748964"/>
            <a:ext cx="3678176" cy="1108276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No Learning Occurs!!!</a:t>
            </a:r>
            <a:endParaRPr lang="en-SG" dirty="0">
              <a:solidFill>
                <a:srgbClr val="FF696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CEB5-4B6F-4301-96E5-78F9F9CB0106}"/>
              </a:ext>
            </a:extLst>
          </p:cNvPr>
          <p:cNvSpPr txBox="1"/>
          <p:nvPr/>
        </p:nvSpPr>
        <p:spPr>
          <a:xfrm>
            <a:off x="9662160" y="5494166"/>
            <a:ext cx="23876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0F4F9"/>
                </a:solidFill>
              </a:rPr>
              <a:t>Image from </a:t>
            </a:r>
            <a:r>
              <a:rPr lang="en-US" sz="1100" dirty="0" err="1">
                <a:solidFill>
                  <a:srgbClr val="F0F4F9"/>
                </a:solidFill>
              </a:rPr>
              <a:t>DeepLearning.Ai</a:t>
            </a:r>
            <a:endParaRPr lang="en-SG" sz="1100" dirty="0">
              <a:solidFill>
                <a:srgbClr val="F0F4F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579472"/>
      </p:ext>
    </p:extLst>
  </p:cSld>
  <p:clrMapOvr>
    <a:masterClrMapping/>
  </p:clrMapOvr>
  <p:transition spd="slow">
    <p:push dir="u"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CEB5-4B6F-4301-96E5-78F9F9CB0106}"/>
              </a:ext>
            </a:extLst>
          </p:cNvPr>
          <p:cNvSpPr txBox="1"/>
          <p:nvPr/>
        </p:nvSpPr>
        <p:spPr>
          <a:xfrm>
            <a:off x="6749231" y="6357863"/>
            <a:ext cx="42782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0F4F9"/>
                </a:solidFill>
              </a:rPr>
              <a:t>Image adapted from ResearchGate and </a:t>
            </a:r>
            <a:r>
              <a:rPr lang="en-US" sz="1100" dirty="0" err="1">
                <a:solidFill>
                  <a:srgbClr val="F0F4F9"/>
                </a:solidFill>
              </a:rPr>
              <a:t>towardsdatascience</a:t>
            </a:r>
            <a:endParaRPr lang="en-SG" sz="1100" dirty="0">
              <a:solidFill>
                <a:srgbClr val="F0F4F9"/>
              </a:solidFill>
            </a:endParaRPr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CF102F21-3574-44F5-A3E9-6E2AFBC30AF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44" y="625083"/>
            <a:ext cx="8821312" cy="5607834"/>
          </a:xfrm>
          <a:prstGeom prst="round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D3DD14-7752-488D-A940-80D860F3AAAB}"/>
              </a:ext>
            </a:extLst>
          </p:cNvPr>
          <p:cNvSpPr txBox="1"/>
          <p:nvPr/>
        </p:nvSpPr>
        <p:spPr>
          <a:xfrm>
            <a:off x="7491811" y="762000"/>
            <a:ext cx="131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RNN</a:t>
            </a:r>
            <a:endParaRPr lang="en-SG" b="1" dirty="0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E3AA4CF6-856B-4BA9-9603-132F9EF396D1}"/>
              </a:ext>
            </a:extLst>
          </p:cNvPr>
          <p:cNvSpPr/>
          <p:nvPr/>
        </p:nvSpPr>
        <p:spPr>
          <a:xfrm>
            <a:off x="2417216" y="1992873"/>
            <a:ext cx="558800" cy="1319287"/>
          </a:xfrm>
          <a:prstGeom prst="roundRect">
            <a:avLst/>
          </a:prstGeom>
          <a:noFill/>
          <a:ln w="57150">
            <a:solidFill>
              <a:srgbClr val="FF69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65998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CEB5-4B6F-4301-96E5-78F9F9CB0106}"/>
              </a:ext>
            </a:extLst>
          </p:cNvPr>
          <p:cNvSpPr txBox="1"/>
          <p:nvPr/>
        </p:nvSpPr>
        <p:spPr>
          <a:xfrm>
            <a:off x="6749231" y="6357863"/>
            <a:ext cx="42782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0F4F9"/>
                </a:solidFill>
              </a:rPr>
              <a:t>Image adapted from ResearchGate and </a:t>
            </a:r>
            <a:r>
              <a:rPr lang="en-US" sz="1100" dirty="0" err="1">
                <a:solidFill>
                  <a:srgbClr val="F0F4F9"/>
                </a:solidFill>
              </a:rPr>
              <a:t>towardsdatascience</a:t>
            </a:r>
            <a:endParaRPr lang="en-SG" sz="1100" dirty="0">
              <a:solidFill>
                <a:srgbClr val="F0F4F9"/>
              </a:solidFill>
            </a:endParaRPr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CF102F21-3574-44F5-A3E9-6E2AFBC30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44" y="625083"/>
            <a:ext cx="8821312" cy="5607834"/>
          </a:xfrm>
          <a:prstGeom prst="round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D3DD14-7752-488D-A940-80D860F3AAAB}"/>
              </a:ext>
            </a:extLst>
          </p:cNvPr>
          <p:cNvSpPr txBox="1"/>
          <p:nvPr/>
        </p:nvSpPr>
        <p:spPr>
          <a:xfrm>
            <a:off x="7491811" y="762000"/>
            <a:ext cx="131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RNN</a:t>
            </a:r>
            <a:endParaRPr lang="en-SG" b="1" dirty="0"/>
          </a:p>
        </p:txBody>
      </p:sp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B873E307-DA92-48A1-BA56-383CF83E6FD3}"/>
              </a:ext>
            </a:extLst>
          </p:cNvPr>
          <p:cNvSpPr/>
          <p:nvPr/>
        </p:nvSpPr>
        <p:spPr>
          <a:xfrm>
            <a:off x="2956560" y="2517648"/>
            <a:ext cx="558800" cy="794512"/>
          </a:xfrm>
          <a:prstGeom prst="roundRect">
            <a:avLst/>
          </a:prstGeom>
          <a:noFill/>
          <a:ln w="57150">
            <a:solidFill>
              <a:srgbClr val="FF69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479268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A4CEB5-4B6F-4301-96E5-78F9F9CB0106}"/>
              </a:ext>
            </a:extLst>
          </p:cNvPr>
          <p:cNvSpPr txBox="1"/>
          <p:nvPr/>
        </p:nvSpPr>
        <p:spPr>
          <a:xfrm>
            <a:off x="6749231" y="6357863"/>
            <a:ext cx="42782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0F4F9"/>
                </a:solidFill>
              </a:rPr>
              <a:t>Image adapted from ResearchGate and </a:t>
            </a:r>
            <a:r>
              <a:rPr lang="en-US" sz="1100" dirty="0" err="1">
                <a:solidFill>
                  <a:srgbClr val="F0F4F9"/>
                </a:solidFill>
              </a:rPr>
              <a:t>towardsdatascience</a:t>
            </a:r>
            <a:endParaRPr lang="en-SG" sz="1100" dirty="0">
              <a:solidFill>
                <a:srgbClr val="F0F4F9"/>
              </a:solidFill>
            </a:endParaRPr>
          </a:p>
        </p:txBody>
      </p:sp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CF102F21-3574-44F5-A3E9-6E2AFBC30AF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5344" y="625083"/>
            <a:ext cx="8821312" cy="5607834"/>
          </a:xfrm>
          <a:prstGeom prst="round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9D3DD14-7752-488D-A940-80D860F3AAAB}"/>
              </a:ext>
            </a:extLst>
          </p:cNvPr>
          <p:cNvSpPr txBox="1"/>
          <p:nvPr/>
        </p:nvSpPr>
        <p:spPr>
          <a:xfrm>
            <a:off x="7491811" y="762000"/>
            <a:ext cx="13106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RNN</a:t>
            </a:r>
            <a:endParaRPr lang="en-SG" b="1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02DF94BD-3256-42D2-B61C-C0EB6CAFC44E}"/>
              </a:ext>
            </a:extLst>
          </p:cNvPr>
          <p:cNvSpPr/>
          <p:nvPr/>
        </p:nvSpPr>
        <p:spPr>
          <a:xfrm>
            <a:off x="4022063" y="2563368"/>
            <a:ext cx="621792" cy="748792"/>
          </a:xfrm>
          <a:prstGeom prst="roundRect">
            <a:avLst/>
          </a:prstGeom>
          <a:noFill/>
          <a:ln w="57150">
            <a:solidFill>
              <a:srgbClr val="FF696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465448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How are you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38710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How are you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68314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5B1474E8-F0AD-4D25-89FE-814471A7E6CB}"/>
              </a:ext>
            </a:extLst>
          </p:cNvPr>
          <p:cNvSpPr txBox="1"/>
          <p:nvPr/>
        </p:nvSpPr>
        <p:spPr>
          <a:xfrm>
            <a:off x="7349924" y="2442258"/>
            <a:ext cx="3449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Now, this is a </a:t>
            </a:r>
            <a:r>
              <a:rPr lang="en-US" sz="6000" dirty="0">
                <a:solidFill>
                  <a:srgbClr val="FF6961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spam</a:t>
            </a:r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message </a:t>
            </a:r>
            <a:endParaRPr lang="en-SG" sz="60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741640-4F7D-4E5C-B1AE-4ED793363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4" y="238809"/>
            <a:ext cx="5923249" cy="66191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F223C63-5E8C-4795-BFF8-530F78E7E3A6}"/>
              </a:ext>
            </a:extLst>
          </p:cNvPr>
          <p:cNvSpPr txBox="1"/>
          <p:nvPr/>
        </p:nvSpPr>
        <p:spPr>
          <a:xfrm>
            <a:off x="10394065" y="0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Spam vs Ham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581738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How are you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B072B7-5181-48B9-AE1D-0D1C894E7BC8}"/>
              </a:ext>
            </a:extLst>
          </p:cNvPr>
          <p:cNvSpPr/>
          <p:nvPr/>
        </p:nvSpPr>
        <p:spPr>
          <a:xfrm rot="16200000">
            <a:off x="1696276" y="4974976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1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6326A9-961E-48FF-B91C-DF8DD12B9274}"/>
              </a:ext>
            </a:extLst>
          </p:cNvPr>
          <p:cNvSpPr/>
          <p:nvPr/>
        </p:nvSpPr>
        <p:spPr>
          <a:xfrm rot="16200000">
            <a:off x="1696276" y="3117711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2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3384F00-3535-47A5-A507-E9F4A6C19AAD}"/>
              </a:ext>
            </a:extLst>
          </p:cNvPr>
          <p:cNvSpPr/>
          <p:nvPr/>
        </p:nvSpPr>
        <p:spPr>
          <a:xfrm rot="16200000">
            <a:off x="1696277" y="1260446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3</a:t>
            </a:r>
            <a:endParaRPr lang="en-SG" dirty="0">
              <a:solidFill>
                <a:srgbClr val="1628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93689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C6B072B7-5181-48B9-AE1D-0D1C894E7BC8}"/>
              </a:ext>
            </a:extLst>
          </p:cNvPr>
          <p:cNvSpPr/>
          <p:nvPr/>
        </p:nvSpPr>
        <p:spPr>
          <a:xfrm rot="16200000">
            <a:off x="1696276" y="4974976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1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AF6326A9-961E-48FF-B91C-DF8DD12B9274}"/>
              </a:ext>
            </a:extLst>
          </p:cNvPr>
          <p:cNvSpPr/>
          <p:nvPr/>
        </p:nvSpPr>
        <p:spPr>
          <a:xfrm rot="16200000">
            <a:off x="1696276" y="3117711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2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F3384F00-3535-47A5-A507-E9F4A6C19AAD}"/>
              </a:ext>
            </a:extLst>
          </p:cNvPr>
          <p:cNvSpPr/>
          <p:nvPr/>
        </p:nvSpPr>
        <p:spPr>
          <a:xfrm rot="16200000">
            <a:off x="1696277" y="1260446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3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Input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51412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D4DD4C6-2064-469C-908B-0926D4A7FAD6}"/>
              </a:ext>
            </a:extLst>
          </p:cNvPr>
          <p:cNvSpPr/>
          <p:nvPr/>
        </p:nvSpPr>
        <p:spPr>
          <a:xfrm rot="16200000">
            <a:off x="3521833" y="4974977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1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CD0EB0C-1065-4E78-80E7-9695FB0A590C}"/>
              </a:ext>
            </a:extLst>
          </p:cNvPr>
          <p:cNvSpPr/>
          <p:nvPr/>
        </p:nvSpPr>
        <p:spPr>
          <a:xfrm rot="16200000">
            <a:off x="3521833" y="3117712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2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C4D067D-286B-4FD5-9088-FE578849EB6A}"/>
              </a:ext>
            </a:extLst>
          </p:cNvPr>
          <p:cNvSpPr/>
          <p:nvPr/>
        </p:nvSpPr>
        <p:spPr>
          <a:xfrm rot="16200000">
            <a:off x="3521834" y="1260447"/>
            <a:ext cx="1760706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3</a:t>
            </a:r>
            <a:endParaRPr lang="en-SG" dirty="0">
              <a:solidFill>
                <a:srgbClr val="1628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6288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BD4DD4C6-2064-469C-908B-0926D4A7FAD6}"/>
              </a:ext>
            </a:extLst>
          </p:cNvPr>
          <p:cNvSpPr/>
          <p:nvPr/>
        </p:nvSpPr>
        <p:spPr>
          <a:xfrm rot="16200000">
            <a:off x="3521833" y="4974977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1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BCD0EB0C-1065-4E78-80E7-9695FB0A590C}"/>
              </a:ext>
            </a:extLst>
          </p:cNvPr>
          <p:cNvSpPr/>
          <p:nvPr/>
        </p:nvSpPr>
        <p:spPr>
          <a:xfrm rot="16200000">
            <a:off x="3521833" y="3117712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2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4C4D067D-286B-4FD5-9088-FE578849EB6A}"/>
              </a:ext>
            </a:extLst>
          </p:cNvPr>
          <p:cNvSpPr/>
          <p:nvPr/>
        </p:nvSpPr>
        <p:spPr>
          <a:xfrm rot="16200000">
            <a:off x="3521834" y="1260447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3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64DF6864-9ECE-469B-A28B-48AF932044D4}"/>
              </a:ext>
            </a:extLst>
          </p:cNvPr>
          <p:cNvSpPr/>
          <p:nvPr/>
        </p:nvSpPr>
        <p:spPr>
          <a:xfrm rot="16200000">
            <a:off x="3297852" y="2933440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Embedding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F798FEF5-FF4C-4DD9-BE90-8789BB915C8D}"/>
              </a:ext>
            </a:extLst>
          </p:cNvPr>
          <p:cNvSpPr/>
          <p:nvPr/>
        </p:nvSpPr>
        <p:spPr>
          <a:xfrm>
            <a:off x="4971705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6693788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Input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3CE16CD-82D2-495F-A88D-31DFE0326A15}"/>
              </a:ext>
            </a:extLst>
          </p:cNvPr>
          <p:cNvSpPr/>
          <p:nvPr/>
        </p:nvSpPr>
        <p:spPr>
          <a:xfrm rot="16200000">
            <a:off x="3297852" y="2933440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1680787-16C5-4912-B984-CEF78E33975A}"/>
              </a:ext>
            </a:extLst>
          </p:cNvPr>
          <p:cNvSpPr/>
          <p:nvPr/>
        </p:nvSpPr>
        <p:spPr>
          <a:xfrm>
            <a:off x="4971705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264C33CA-ADF5-4697-9577-5620CD9DBB51}"/>
              </a:ext>
            </a:extLst>
          </p:cNvPr>
          <p:cNvSpPr/>
          <p:nvPr/>
        </p:nvSpPr>
        <p:spPr>
          <a:xfrm rot="16200000">
            <a:off x="5334223" y="4974975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0.827, 0.237….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4" name="Rectangle: Rounded Corners 23">
            <a:extLst>
              <a:ext uri="{FF2B5EF4-FFF2-40B4-BE49-F238E27FC236}">
                <a16:creationId xmlns:a16="http://schemas.microsoft.com/office/drawing/2014/main" id="{F3A03585-994D-4244-9424-BC86CE826D8B}"/>
              </a:ext>
            </a:extLst>
          </p:cNvPr>
          <p:cNvSpPr/>
          <p:nvPr/>
        </p:nvSpPr>
        <p:spPr>
          <a:xfrm rot="16200000">
            <a:off x="5334223" y="3117710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0.264, 0.581….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146DC5B3-53C4-423D-ADB9-B6196A1EB7C8}"/>
              </a:ext>
            </a:extLst>
          </p:cNvPr>
          <p:cNvSpPr/>
          <p:nvPr/>
        </p:nvSpPr>
        <p:spPr>
          <a:xfrm rot="16200000">
            <a:off x="5334224" y="1260445"/>
            <a:ext cx="1760706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0.113, 0.927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62639D-0FF9-44C9-AC0C-581D31C8FD99}"/>
              </a:ext>
            </a:extLst>
          </p:cNvPr>
          <p:cNvSpPr/>
          <p:nvPr/>
        </p:nvSpPr>
        <p:spPr>
          <a:xfrm rot="16200000">
            <a:off x="5092844" y="2933440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LSTM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D707B9E-A1C5-4213-B347-AA68303D4E02}"/>
              </a:ext>
            </a:extLst>
          </p:cNvPr>
          <p:cNvSpPr/>
          <p:nvPr/>
        </p:nvSpPr>
        <p:spPr>
          <a:xfrm>
            <a:off x="676399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49724957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Input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3CE16CD-82D2-495F-A88D-31DFE0326A15}"/>
              </a:ext>
            </a:extLst>
          </p:cNvPr>
          <p:cNvSpPr/>
          <p:nvPr/>
        </p:nvSpPr>
        <p:spPr>
          <a:xfrm rot="16200000">
            <a:off x="3297852" y="2933440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Embedding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1680787-16C5-4912-B984-CEF78E33975A}"/>
              </a:ext>
            </a:extLst>
          </p:cNvPr>
          <p:cNvSpPr/>
          <p:nvPr/>
        </p:nvSpPr>
        <p:spPr>
          <a:xfrm>
            <a:off x="4971705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62639D-0FF9-44C9-AC0C-581D31C8FD99}"/>
              </a:ext>
            </a:extLst>
          </p:cNvPr>
          <p:cNvSpPr/>
          <p:nvPr/>
        </p:nvSpPr>
        <p:spPr>
          <a:xfrm rot="16200000">
            <a:off x="5092844" y="2933440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           …… …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D707B9E-A1C5-4213-B347-AA68303D4E02}"/>
              </a:ext>
            </a:extLst>
          </p:cNvPr>
          <p:cNvSpPr/>
          <p:nvPr/>
        </p:nvSpPr>
        <p:spPr>
          <a:xfrm>
            <a:off x="676399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14F2A1D-F37B-43EA-85A9-6B8A829CD188}"/>
              </a:ext>
            </a:extLst>
          </p:cNvPr>
          <p:cNvSpPr/>
          <p:nvPr/>
        </p:nvSpPr>
        <p:spPr>
          <a:xfrm rot="16200000">
            <a:off x="7406947" y="5257439"/>
            <a:ext cx="1195781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33B4974-F650-4065-B36D-CE7D758E1F50}"/>
              </a:ext>
            </a:extLst>
          </p:cNvPr>
          <p:cNvSpPr/>
          <p:nvPr/>
        </p:nvSpPr>
        <p:spPr>
          <a:xfrm rot="16200000">
            <a:off x="7406946" y="3987822"/>
            <a:ext cx="1195781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1BB5D36-AC15-4FFD-A899-78CFD92F2E62}"/>
              </a:ext>
            </a:extLst>
          </p:cNvPr>
          <p:cNvSpPr/>
          <p:nvPr/>
        </p:nvSpPr>
        <p:spPr>
          <a:xfrm rot="16200000">
            <a:off x="7406946" y="2718206"/>
            <a:ext cx="1195781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65D9399-4C7B-4CD7-A525-945F4CD46B33}"/>
              </a:ext>
            </a:extLst>
          </p:cNvPr>
          <p:cNvSpPr/>
          <p:nvPr/>
        </p:nvSpPr>
        <p:spPr>
          <a:xfrm rot="16200000">
            <a:off x="7406946" y="1143561"/>
            <a:ext cx="1195781" cy="70039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43199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Input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3CE16CD-82D2-495F-A88D-31DFE0326A15}"/>
              </a:ext>
            </a:extLst>
          </p:cNvPr>
          <p:cNvSpPr/>
          <p:nvPr/>
        </p:nvSpPr>
        <p:spPr>
          <a:xfrm rot="16200000">
            <a:off x="3297852" y="2933440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Embedding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1680787-16C5-4912-B984-CEF78E33975A}"/>
              </a:ext>
            </a:extLst>
          </p:cNvPr>
          <p:cNvSpPr/>
          <p:nvPr/>
        </p:nvSpPr>
        <p:spPr>
          <a:xfrm>
            <a:off x="4971705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62639D-0FF9-44C9-AC0C-581D31C8FD99}"/>
              </a:ext>
            </a:extLst>
          </p:cNvPr>
          <p:cNvSpPr/>
          <p:nvPr/>
        </p:nvSpPr>
        <p:spPr>
          <a:xfrm rot="16200000">
            <a:off x="5092844" y="2933440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           …… …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D707B9E-A1C5-4213-B347-AA68303D4E02}"/>
              </a:ext>
            </a:extLst>
          </p:cNvPr>
          <p:cNvSpPr/>
          <p:nvPr/>
        </p:nvSpPr>
        <p:spPr>
          <a:xfrm>
            <a:off x="676399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14F2A1D-F37B-43EA-85A9-6B8A829CD188}"/>
              </a:ext>
            </a:extLst>
          </p:cNvPr>
          <p:cNvSpPr/>
          <p:nvPr/>
        </p:nvSpPr>
        <p:spPr>
          <a:xfrm rot="16200000">
            <a:off x="7406947" y="5257439"/>
            <a:ext cx="1195781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33B4974-F650-4065-B36D-CE7D758E1F50}"/>
              </a:ext>
            </a:extLst>
          </p:cNvPr>
          <p:cNvSpPr/>
          <p:nvPr/>
        </p:nvSpPr>
        <p:spPr>
          <a:xfrm rot="16200000">
            <a:off x="7406946" y="3987822"/>
            <a:ext cx="1195781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1" name="Rectangle: Rounded Corners 20">
            <a:extLst>
              <a:ext uri="{FF2B5EF4-FFF2-40B4-BE49-F238E27FC236}">
                <a16:creationId xmlns:a16="http://schemas.microsoft.com/office/drawing/2014/main" id="{21BB5D36-AC15-4FFD-A899-78CFD92F2E62}"/>
              </a:ext>
            </a:extLst>
          </p:cNvPr>
          <p:cNvSpPr/>
          <p:nvPr/>
        </p:nvSpPr>
        <p:spPr>
          <a:xfrm rot="16200000">
            <a:off x="7406946" y="2718206"/>
            <a:ext cx="1195781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665D9399-4C7B-4CD7-A525-945F4CD46B33}"/>
              </a:ext>
            </a:extLst>
          </p:cNvPr>
          <p:cNvSpPr/>
          <p:nvPr/>
        </p:nvSpPr>
        <p:spPr>
          <a:xfrm rot="16200000">
            <a:off x="7406946" y="1143561"/>
            <a:ext cx="1195781" cy="70039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rgbClr val="16283B"/>
                </a:solidFill>
              </a:rPr>
              <a:t>LSTM CELL</a:t>
            </a:r>
            <a:endParaRPr lang="en-SG" dirty="0">
              <a:solidFill>
                <a:srgbClr val="16283B"/>
              </a:solidFill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09A1126-D532-4472-B263-8DA9AF7E89A9}"/>
              </a:ext>
            </a:extLst>
          </p:cNvPr>
          <p:cNvSpPr/>
          <p:nvPr/>
        </p:nvSpPr>
        <p:spPr>
          <a:xfrm rot="16200000">
            <a:off x="6887837" y="2933440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Dropout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342CB957-4CC4-40FC-AABD-C03AE6EACBE2}"/>
              </a:ext>
            </a:extLst>
          </p:cNvPr>
          <p:cNvSpPr/>
          <p:nvPr/>
        </p:nvSpPr>
        <p:spPr>
          <a:xfrm>
            <a:off x="8575008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399013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Structure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78D6A5CB-FF34-47A7-B53C-6526651DFBFB}"/>
              </a:ext>
            </a:extLst>
          </p:cNvPr>
          <p:cNvSpPr/>
          <p:nvPr/>
        </p:nvSpPr>
        <p:spPr>
          <a:xfrm rot="16200000">
            <a:off x="-2130358" y="2933445"/>
            <a:ext cx="5823986" cy="991111"/>
          </a:xfrm>
          <a:prstGeom prst="roundRect">
            <a:avLst/>
          </a:prstGeom>
          <a:solidFill>
            <a:srgbClr val="F0F4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Messages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7" name="Rectangle: Rounded Corners 16">
            <a:extLst>
              <a:ext uri="{FF2B5EF4-FFF2-40B4-BE49-F238E27FC236}">
                <a16:creationId xmlns:a16="http://schemas.microsoft.com/office/drawing/2014/main" id="{81F525F4-9C1F-43E3-A5A8-C62082E447D3}"/>
              </a:ext>
            </a:extLst>
          </p:cNvPr>
          <p:cNvSpPr/>
          <p:nvPr/>
        </p:nvSpPr>
        <p:spPr>
          <a:xfrm rot="16200000">
            <a:off x="-2130358" y="2933443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Message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83FD5B1E-92B8-457C-8CC8-6BC001CF5E82}"/>
              </a:ext>
            </a:extLst>
          </p:cNvPr>
          <p:cNvSpPr/>
          <p:nvPr/>
        </p:nvSpPr>
        <p:spPr>
          <a:xfrm rot="16200000">
            <a:off x="-335365" y="2933442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Pre-Processing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6" name="Arrow: Right 5">
            <a:extLst>
              <a:ext uri="{FF2B5EF4-FFF2-40B4-BE49-F238E27FC236}">
                <a16:creationId xmlns:a16="http://schemas.microsoft.com/office/drawing/2014/main" id="{97106CD8-7179-4125-AA9C-5937B6DA6EFE}"/>
              </a:ext>
            </a:extLst>
          </p:cNvPr>
          <p:cNvSpPr/>
          <p:nvPr/>
        </p:nvSpPr>
        <p:spPr>
          <a:xfrm>
            <a:off x="1346096" y="3229580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F84E7E-E6C5-4414-BE79-B13A48D95CCD}"/>
              </a:ext>
            </a:extLst>
          </p:cNvPr>
          <p:cNvSpPr/>
          <p:nvPr/>
        </p:nvSpPr>
        <p:spPr>
          <a:xfrm rot="16200000">
            <a:off x="1481244" y="2933441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Input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3" name="Arrow: Right 12">
            <a:extLst>
              <a:ext uri="{FF2B5EF4-FFF2-40B4-BE49-F238E27FC236}">
                <a16:creationId xmlns:a16="http://schemas.microsoft.com/office/drawing/2014/main" id="{A8AFD09D-A21E-435B-B2D3-1D0F8754C9D7}"/>
              </a:ext>
            </a:extLst>
          </p:cNvPr>
          <p:cNvSpPr/>
          <p:nvPr/>
        </p:nvSpPr>
        <p:spPr>
          <a:xfrm>
            <a:off x="313476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93CE16CD-82D2-495F-A88D-31DFE0326A15}"/>
              </a:ext>
            </a:extLst>
          </p:cNvPr>
          <p:cNvSpPr/>
          <p:nvPr/>
        </p:nvSpPr>
        <p:spPr>
          <a:xfrm rot="16200000">
            <a:off x="3297852" y="2933440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Embedding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1680787-16C5-4912-B984-CEF78E33975A}"/>
              </a:ext>
            </a:extLst>
          </p:cNvPr>
          <p:cNvSpPr/>
          <p:nvPr/>
        </p:nvSpPr>
        <p:spPr>
          <a:xfrm>
            <a:off x="4971705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4D62639D-0FF9-44C9-AC0C-581D31C8FD99}"/>
              </a:ext>
            </a:extLst>
          </p:cNvPr>
          <p:cNvSpPr/>
          <p:nvPr/>
        </p:nvSpPr>
        <p:spPr>
          <a:xfrm rot="16200000">
            <a:off x="5092844" y="2933440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LSTM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3D707B9E-A1C5-4213-B347-AA68303D4E02}"/>
              </a:ext>
            </a:extLst>
          </p:cNvPr>
          <p:cNvSpPr/>
          <p:nvPr/>
        </p:nvSpPr>
        <p:spPr>
          <a:xfrm>
            <a:off x="6763990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409A1126-D532-4472-B263-8DA9AF7E89A9}"/>
              </a:ext>
            </a:extLst>
          </p:cNvPr>
          <p:cNvSpPr/>
          <p:nvPr/>
        </p:nvSpPr>
        <p:spPr>
          <a:xfrm rot="16200000">
            <a:off x="6887837" y="2933440"/>
            <a:ext cx="5823986" cy="991111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Dropout Layer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342CB957-4CC4-40FC-AABD-C03AE6EACBE2}"/>
              </a:ext>
            </a:extLst>
          </p:cNvPr>
          <p:cNvSpPr/>
          <p:nvPr/>
        </p:nvSpPr>
        <p:spPr>
          <a:xfrm>
            <a:off x="8575008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220D8D4D-655F-45C4-8040-B2FC9B0152F2}"/>
              </a:ext>
            </a:extLst>
          </p:cNvPr>
          <p:cNvSpPr/>
          <p:nvPr/>
        </p:nvSpPr>
        <p:spPr>
          <a:xfrm rot="16200000">
            <a:off x="8625516" y="2933442"/>
            <a:ext cx="5823986" cy="991111"/>
          </a:xfrm>
          <a:prstGeom prst="roundRect">
            <a:avLst/>
          </a:prstGeom>
          <a:solidFill>
            <a:srgbClr val="A7E9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4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Dense (Output layer)</a:t>
            </a:r>
            <a:endParaRPr lang="en-SG" sz="44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8" name="Arrow: Right 27">
            <a:extLst>
              <a:ext uri="{FF2B5EF4-FFF2-40B4-BE49-F238E27FC236}">
                <a16:creationId xmlns:a16="http://schemas.microsoft.com/office/drawing/2014/main" id="{E584DCF5-388E-4A6E-A01E-7CC9A086A396}"/>
              </a:ext>
            </a:extLst>
          </p:cNvPr>
          <p:cNvSpPr/>
          <p:nvPr/>
        </p:nvSpPr>
        <p:spPr>
          <a:xfrm>
            <a:off x="10341562" y="3229579"/>
            <a:ext cx="700391" cy="612843"/>
          </a:xfrm>
          <a:prstGeom prst="rightArrow">
            <a:avLst/>
          </a:prstGeom>
          <a:solidFill>
            <a:srgbClr val="FF696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651504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>
        <p159:morph option="byObject"/>
      </p:transition>
    </mc:Choice>
    <mc:Fallback xmlns="">
      <p:transition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Tokenization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7" name="Picture 6" descr="Chart, treemap chart&#10;&#10;Description automatically generated">
            <a:extLst>
              <a:ext uri="{FF2B5EF4-FFF2-40B4-BE49-F238E27FC236}">
                <a16:creationId xmlns:a16="http://schemas.microsoft.com/office/drawing/2014/main" id="{590091D4-468C-40CB-8C2E-011C2F8E93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276" y="1853249"/>
            <a:ext cx="5906815" cy="3151502"/>
          </a:xfrm>
          <a:prstGeom prst="rect">
            <a:avLst/>
          </a:prstGeom>
        </p:spPr>
      </p:pic>
      <p:pic>
        <p:nvPicPr>
          <p:cNvPr id="29" name="Picture 28" descr="Chart, treemap chart&#10;&#10;Description automatically generated">
            <a:extLst>
              <a:ext uri="{FF2B5EF4-FFF2-40B4-BE49-F238E27FC236}">
                <a16:creationId xmlns:a16="http://schemas.microsoft.com/office/drawing/2014/main" id="{A6A5DEEA-2711-4BAD-92AD-FEAFD6997B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640" y="1853249"/>
            <a:ext cx="5906815" cy="3151502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554101D0-0C00-4C90-8C12-88F676458B8F}"/>
              </a:ext>
            </a:extLst>
          </p:cNvPr>
          <p:cNvSpPr/>
          <p:nvPr/>
        </p:nvSpPr>
        <p:spPr>
          <a:xfrm rot="19082363">
            <a:off x="1718694" y="2552818"/>
            <a:ext cx="1790999" cy="1089498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DB07D54-88B6-4A25-8DAF-9CF3F26199A7}"/>
              </a:ext>
            </a:extLst>
          </p:cNvPr>
          <p:cNvSpPr/>
          <p:nvPr/>
        </p:nvSpPr>
        <p:spPr>
          <a:xfrm rot="19082363">
            <a:off x="7736872" y="2552819"/>
            <a:ext cx="1790999" cy="1089498"/>
          </a:xfrm>
          <a:prstGeom prst="ellipse">
            <a:avLst/>
          </a:prstGeom>
          <a:noFill/>
          <a:ln w="57150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8FC6C4-3EC5-4EC5-A8D5-02AC05C9CFEE}"/>
              </a:ext>
            </a:extLst>
          </p:cNvPr>
          <p:cNvSpPr txBox="1"/>
          <p:nvPr/>
        </p:nvSpPr>
        <p:spPr>
          <a:xfrm>
            <a:off x="227674" y="5428035"/>
            <a:ext cx="79474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Note: </a:t>
            </a:r>
          </a:p>
          <a:p>
            <a:r>
              <a:rPr lang="en-US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we will not be removing </a:t>
            </a:r>
            <a:r>
              <a:rPr lang="en-US" dirty="0" err="1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stopwords</a:t>
            </a:r>
            <a:r>
              <a:rPr lang="en-US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as we believe that doing so will negatively impact our LSTM model’s ability to comprehend context </a:t>
            </a:r>
            <a:endParaRPr lang="en-SG" dirty="0">
              <a:solidFill>
                <a:srgbClr val="F0F4F9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98194185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30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One-Hot Encoding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8850F0C3-B155-40B8-92BE-D9EF7080B503}"/>
              </a:ext>
            </a:extLst>
          </p:cNvPr>
          <p:cNvSpPr/>
          <p:nvPr/>
        </p:nvSpPr>
        <p:spPr>
          <a:xfrm>
            <a:off x="2579835" y="2312920"/>
            <a:ext cx="912395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Ok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7CFFEFB-DA06-477D-8E43-C56F5FDD6666}"/>
              </a:ext>
            </a:extLst>
          </p:cNvPr>
          <p:cNvSpPr/>
          <p:nvPr/>
        </p:nvSpPr>
        <p:spPr>
          <a:xfrm>
            <a:off x="3743912" y="2312920"/>
            <a:ext cx="1154349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lar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5" name="Rectangle: Rounded Corners 24">
            <a:extLst>
              <a:ext uri="{FF2B5EF4-FFF2-40B4-BE49-F238E27FC236}">
                <a16:creationId xmlns:a16="http://schemas.microsoft.com/office/drawing/2014/main" id="{64D27684-E3A2-438E-874F-4E847F2B616E}"/>
              </a:ext>
            </a:extLst>
          </p:cNvPr>
          <p:cNvSpPr/>
          <p:nvPr/>
        </p:nvSpPr>
        <p:spPr>
          <a:xfrm>
            <a:off x="5149943" y="2307887"/>
            <a:ext cx="1418233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Joking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BDCA0CD6-FA1E-4549-804B-71C65BC3D948}"/>
              </a:ext>
            </a:extLst>
          </p:cNvPr>
          <p:cNvSpPr/>
          <p:nvPr/>
        </p:nvSpPr>
        <p:spPr>
          <a:xfrm>
            <a:off x="6810130" y="2307887"/>
            <a:ext cx="912395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wif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7" name="Rectangle: Rounded Corners 26">
            <a:extLst>
              <a:ext uri="{FF2B5EF4-FFF2-40B4-BE49-F238E27FC236}">
                <a16:creationId xmlns:a16="http://schemas.microsoft.com/office/drawing/2014/main" id="{1DF04713-CFDD-46E6-8D70-7E91B498224D}"/>
              </a:ext>
            </a:extLst>
          </p:cNvPr>
          <p:cNvSpPr/>
          <p:nvPr/>
        </p:nvSpPr>
        <p:spPr>
          <a:xfrm>
            <a:off x="7964479" y="2307887"/>
            <a:ext cx="912395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u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5E4E28A-3D40-4FBF-A532-DCF0BE419C1B}"/>
              </a:ext>
            </a:extLst>
          </p:cNvPr>
          <p:cNvSpPr/>
          <p:nvPr/>
        </p:nvSpPr>
        <p:spPr>
          <a:xfrm>
            <a:off x="9118828" y="2307887"/>
            <a:ext cx="912395" cy="675734"/>
          </a:xfrm>
          <a:prstGeom prst="roundRect">
            <a:avLst/>
          </a:prstGeom>
          <a:solidFill>
            <a:srgbClr val="F0F4F9"/>
          </a:solidFill>
          <a:ln>
            <a:solidFill>
              <a:srgbClr val="F0F4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err="1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oni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29B4016-1D40-491C-8257-94B26CA37705}"/>
              </a:ext>
            </a:extLst>
          </p:cNvPr>
          <p:cNvSpPr/>
          <p:nvPr/>
        </p:nvSpPr>
        <p:spPr>
          <a:xfrm>
            <a:off x="2579835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24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76898A-B6C6-46C3-8088-1B0DC80A1115}"/>
              </a:ext>
            </a:extLst>
          </p:cNvPr>
          <p:cNvSpPr/>
          <p:nvPr/>
        </p:nvSpPr>
        <p:spPr>
          <a:xfrm>
            <a:off x="3743912" y="3983646"/>
            <a:ext cx="1154349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25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E88BDF7-F7DE-4644-B84A-1A1121434A45}"/>
              </a:ext>
            </a:extLst>
          </p:cNvPr>
          <p:cNvSpPr/>
          <p:nvPr/>
        </p:nvSpPr>
        <p:spPr>
          <a:xfrm>
            <a:off x="5149943" y="3983646"/>
            <a:ext cx="1418233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26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7E3896C-892F-47E0-96D8-7333B1D29820}"/>
              </a:ext>
            </a:extLst>
          </p:cNvPr>
          <p:cNvSpPr/>
          <p:nvPr/>
        </p:nvSpPr>
        <p:spPr>
          <a:xfrm>
            <a:off x="6810130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27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C60221D-8BFD-46D3-A008-C79B7E151326}"/>
              </a:ext>
            </a:extLst>
          </p:cNvPr>
          <p:cNvSpPr/>
          <p:nvPr/>
        </p:nvSpPr>
        <p:spPr>
          <a:xfrm>
            <a:off x="7964479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28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280731B-1287-4D76-823E-A6A30E28E790}"/>
              </a:ext>
            </a:extLst>
          </p:cNvPr>
          <p:cNvSpPr/>
          <p:nvPr/>
        </p:nvSpPr>
        <p:spPr>
          <a:xfrm>
            <a:off x="9118828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29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1DA4311-D6BE-4D1F-A1E9-6D6170B73967}"/>
              </a:ext>
            </a:extLst>
          </p:cNvPr>
          <p:cNvCxnSpPr/>
          <p:nvPr/>
        </p:nvCxnSpPr>
        <p:spPr>
          <a:xfrm>
            <a:off x="3054485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B7B1C3-AB8E-4383-8831-B02C1F717A97}"/>
              </a:ext>
            </a:extLst>
          </p:cNvPr>
          <p:cNvCxnSpPr/>
          <p:nvPr/>
        </p:nvCxnSpPr>
        <p:spPr>
          <a:xfrm>
            <a:off x="4325566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00D304-B6B7-4E4B-9BF4-B9E2199AC768}"/>
              </a:ext>
            </a:extLst>
          </p:cNvPr>
          <p:cNvCxnSpPr/>
          <p:nvPr/>
        </p:nvCxnSpPr>
        <p:spPr>
          <a:xfrm>
            <a:off x="5862536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1F3AEB2-DCF3-4B1E-8C92-A4F99E5EB686}"/>
              </a:ext>
            </a:extLst>
          </p:cNvPr>
          <p:cNvCxnSpPr/>
          <p:nvPr/>
        </p:nvCxnSpPr>
        <p:spPr>
          <a:xfrm>
            <a:off x="7253591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95DC2F9-5176-4B34-AA2B-3A3445387D4B}"/>
              </a:ext>
            </a:extLst>
          </p:cNvPr>
          <p:cNvCxnSpPr/>
          <p:nvPr/>
        </p:nvCxnSpPr>
        <p:spPr>
          <a:xfrm>
            <a:off x="8430638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9B3A6AF-0CB1-4855-9252-C6D8C63B96FE}"/>
              </a:ext>
            </a:extLst>
          </p:cNvPr>
          <p:cNvCxnSpPr/>
          <p:nvPr/>
        </p:nvCxnSpPr>
        <p:spPr>
          <a:xfrm>
            <a:off x="9578501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3536316"/>
      </p:ext>
    </p:extLst>
  </p:cSld>
  <p:clrMapOvr>
    <a:masterClrMapping/>
  </p:clrMapOvr>
  <p:transition spd="slow"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1B741640-4F7D-4E5C-B1AE-4ED793363D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4" y="238809"/>
            <a:ext cx="5923249" cy="6619191"/>
          </a:xfrm>
          <a:prstGeom prst="rect">
            <a:avLst/>
          </a:prstGeom>
        </p:spPr>
      </p:pic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77883952-7C92-40B8-8B98-16EBC6ABDAD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3" y="238808"/>
            <a:ext cx="5923249" cy="661919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A857BE1-70F4-433F-8D7E-C28BD421AF8C}"/>
              </a:ext>
            </a:extLst>
          </p:cNvPr>
          <p:cNvSpPr txBox="1"/>
          <p:nvPr/>
        </p:nvSpPr>
        <p:spPr>
          <a:xfrm>
            <a:off x="7349923" y="2442258"/>
            <a:ext cx="3449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Now, this is a </a:t>
            </a:r>
            <a:r>
              <a:rPr lang="en-US" sz="6000" dirty="0">
                <a:solidFill>
                  <a:srgbClr val="A7E99C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HAM</a:t>
            </a:r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message </a:t>
            </a:r>
            <a:endParaRPr lang="en-SG" sz="60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2A59CB2-8E0B-471D-BE91-AB632D267F16}"/>
              </a:ext>
            </a:extLst>
          </p:cNvPr>
          <p:cNvSpPr txBox="1"/>
          <p:nvPr/>
        </p:nvSpPr>
        <p:spPr>
          <a:xfrm>
            <a:off x="10394065" y="0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Spam vs Ham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68274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Padding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29B4016-1D40-491C-8257-94B26CA37705}"/>
              </a:ext>
            </a:extLst>
          </p:cNvPr>
          <p:cNvSpPr/>
          <p:nvPr/>
        </p:nvSpPr>
        <p:spPr>
          <a:xfrm>
            <a:off x="4087622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24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76898A-B6C6-46C3-8088-1B0DC80A1115}"/>
              </a:ext>
            </a:extLst>
          </p:cNvPr>
          <p:cNvSpPr/>
          <p:nvPr/>
        </p:nvSpPr>
        <p:spPr>
          <a:xfrm>
            <a:off x="5251699" y="3983646"/>
            <a:ext cx="1154349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25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E88BDF7-F7DE-4644-B84A-1A1121434A45}"/>
              </a:ext>
            </a:extLst>
          </p:cNvPr>
          <p:cNvSpPr/>
          <p:nvPr/>
        </p:nvSpPr>
        <p:spPr>
          <a:xfrm>
            <a:off x="6657730" y="3983646"/>
            <a:ext cx="1418233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26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7E3896C-892F-47E0-96D8-7333B1D29820}"/>
              </a:ext>
            </a:extLst>
          </p:cNvPr>
          <p:cNvSpPr/>
          <p:nvPr/>
        </p:nvSpPr>
        <p:spPr>
          <a:xfrm>
            <a:off x="8317917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27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C60221D-8BFD-46D3-A008-C79B7E151326}"/>
              </a:ext>
            </a:extLst>
          </p:cNvPr>
          <p:cNvSpPr/>
          <p:nvPr/>
        </p:nvSpPr>
        <p:spPr>
          <a:xfrm>
            <a:off x="9472266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28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280731B-1287-4D76-823E-A6A30E28E790}"/>
              </a:ext>
            </a:extLst>
          </p:cNvPr>
          <p:cNvSpPr/>
          <p:nvPr/>
        </p:nvSpPr>
        <p:spPr>
          <a:xfrm>
            <a:off x="10626615" y="3983646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29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1DA4311-D6BE-4D1F-A1E9-6D6170B73967}"/>
              </a:ext>
            </a:extLst>
          </p:cNvPr>
          <p:cNvCxnSpPr/>
          <p:nvPr/>
        </p:nvCxnSpPr>
        <p:spPr>
          <a:xfrm>
            <a:off x="4562272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B7B1C3-AB8E-4383-8831-B02C1F717A97}"/>
              </a:ext>
            </a:extLst>
          </p:cNvPr>
          <p:cNvCxnSpPr/>
          <p:nvPr/>
        </p:nvCxnSpPr>
        <p:spPr>
          <a:xfrm>
            <a:off x="5833353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00D304-B6B7-4E4B-9BF4-B9E2199AC768}"/>
              </a:ext>
            </a:extLst>
          </p:cNvPr>
          <p:cNvCxnSpPr/>
          <p:nvPr/>
        </p:nvCxnSpPr>
        <p:spPr>
          <a:xfrm>
            <a:off x="7370323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1F3AEB2-DCF3-4B1E-8C92-A4F99E5EB686}"/>
              </a:ext>
            </a:extLst>
          </p:cNvPr>
          <p:cNvCxnSpPr/>
          <p:nvPr/>
        </p:nvCxnSpPr>
        <p:spPr>
          <a:xfrm>
            <a:off x="8761378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95DC2F9-5176-4B34-AA2B-3A3445387D4B}"/>
              </a:ext>
            </a:extLst>
          </p:cNvPr>
          <p:cNvCxnSpPr/>
          <p:nvPr/>
        </p:nvCxnSpPr>
        <p:spPr>
          <a:xfrm>
            <a:off x="9938425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9B3A6AF-0CB1-4855-9252-C6D8C63B96FE}"/>
              </a:ext>
            </a:extLst>
          </p:cNvPr>
          <p:cNvCxnSpPr/>
          <p:nvPr/>
        </p:nvCxnSpPr>
        <p:spPr>
          <a:xfrm>
            <a:off x="11086288" y="3161489"/>
            <a:ext cx="0" cy="710120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4BC7CF6-54AF-454E-A50F-C99229B6CD0C}"/>
              </a:ext>
            </a:extLst>
          </p:cNvPr>
          <p:cNvSpPr/>
          <p:nvPr/>
        </p:nvSpPr>
        <p:spPr>
          <a:xfrm>
            <a:off x="4087622" y="2307887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24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FE93D1A-3402-43CB-BB9C-A6C180A3BB7B}"/>
              </a:ext>
            </a:extLst>
          </p:cNvPr>
          <p:cNvSpPr/>
          <p:nvPr/>
        </p:nvSpPr>
        <p:spPr>
          <a:xfrm>
            <a:off x="5251699" y="2307887"/>
            <a:ext cx="1154349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25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3C95743-2B0F-462F-9A64-95BC2F916154}"/>
              </a:ext>
            </a:extLst>
          </p:cNvPr>
          <p:cNvSpPr/>
          <p:nvPr/>
        </p:nvSpPr>
        <p:spPr>
          <a:xfrm>
            <a:off x="6657730" y="2307887"/>
            <a:ext cx="1418233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26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222E67E-29EA-48D4-BDE1-BD77702B7668}"/>
              </a:ext>
            </a:extLst>
          </p:cNvPr>
          <p:cNvSpPr/>
          <p:nvPr/>
        </p:nvSpPr>
        <p:spPr>
          <a:xfrm>
            <a:off x="8317917" y="2307887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27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392705B-EA5C-4B5D-B888-DD77B02418C3}"/>
              </a:ext>
            </a:extLst>
          </p:cNvPr>
          <p:cNvSpPr/>
          <p:nvPr/>
        </p:nvSpPr>
        <p:spPr>
          <a:xfrm>
            <a:off x="9472266" y="2307887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28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D0AB047-030C-47B1-AA09-5427B70C86B1}"/>
              </a:ext>
            </a:extLst>
          </p:cNvPr>
          <p:cNvSpPr/>
          <p:nvPr/>
        </p:nvSpPr>
        <p:spPr>
          <a:xfrm>
            <a:off x="10626615" y="2307887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29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3AC52FCE-0465-45B7-A6BB-97E8362F66C5}"/>
              </a:ext>
            </a:extLst>
          </p:cNvPr>
          <p:cNvSpPr/>
          <p:nvPr/>
        </p:nvSpPr>
        <p:spPr>
          <a:xfrm>
            <a:off x="2933273" y="3983646"/>
            <a:ext cx="912395" cy="675734"/>
          </a:xfrm>
          <a:prstGeom prst="roundRect">
            <a:avLst/>
          </a:prstGeom>
          <a:solidFill>
            <a:srgbClr val="FFD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0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6CB91B28-C080-4AF5-9BBA-A9F112B87C08}"/>
              </a:ext>
            </a:extLst>
          </p:cNvPr>
          <p:cNvSpPr/>
          <p:nvPr/>
        </p:nvSpPr>
        <p:spPr>
          <a:xfrm>
            <a:off x="1769196" y="3983646"/>
            <a:ext cx="912395" cy="675734"/>
          </a:xfrm>
          <a:prstGeom prst="roundRect">
            <a:avLst/>
          </a:prstGeom>
          <a:solidFill>
            <a:srgbClr val="FFD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0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D2C41AA-F45C-4E37-945F-80F9CC0C63A6}"/>
              </a:ext>
            </a:extLst>
          </p:cNvPr>
          <p:cNvSpPr/>
          <p:nvPr/>
        </p:nvSpPr>
        <p:spPr>
          <a:xfrm>
            <a:off x="614847" y="3983646"/>
            <a:ext cx="912395" cy="675734"/>
          </a:xfrm>
          <a:prstGeom prst="roundRect">
            <a:avLst/>
          </a:prstGeom>
          <a:solidFill>
            <a:srgbClr val="FFD28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…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5419526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Vectorization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29" name="Rectangle: Rounded Corners 28">
            <a:extLst>
              <a:ext uri="{FF2B5EF4-FFF2-40B4-BE49-F238E27FC236}">
                <a16:creationId xmlns:a16="http://schemas.microsoft.com/office/drawing/2014/main" id="{129B4016-1D40-491C-8257-94B26CA37705}"/>
              </a:ext>
            </a:extLst>
          </p:cNvPr>
          <p:cNvSpPr/>
          <p:nvPr/>
        </p:nvSpPr>
        <p:spPr>
          <a:xfrm>
            <a:off x="1044485" y="5017210"/>
            <a:ext cx="6998667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-0.283, 0.8267, 0.2645, 0.9823…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0" name="Rectangle: Rounded Corners 29">
            <a:extLst>
              <a:ext uri="{FF2B5EF4-FFF2-40B4-BE49-F238E27FC236}">
                <a16:creationId xmlns:a16="http://schemas.microsoft.com/office/drawing/2014/main" id="{4F76898A-B6C6-46C3-8088-1B0DC80A1115}"/>
              </a:ext>
            </a:extLst>
          </p:cNvPr>
          <p:cNvSpPr/>
          <p:nvPr/>
        </p:nvSpPr>
        <p:spPr>
          <a:xfrm>
            <a:off x="5251699" y="3983646"/>
            <a:ext cx="1154349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25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2E88BDF7-F7DE-4644-B84A-1A1121434A45}"/>
              </a:ext>
            </a:extLst>
          </p:cNvPr>
          <p:cNvSpPr/>
          <p:nvPr/>
        </p:nvSpPr>
        <p:spPr>
          <a:xfrm>
            <a:off x="6657730" y="3983646"/>
            <a:ext cx="1418233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26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3" name="Rectangle: Rounded Corners 32">
            <a:extLst>
              <a:ext uri="{FF2B5EF4-FFF2-40B4-BE49-F238E27FC236}">
                <a16:creationId xmlns:a16="http://schemas.microsoft.com/office/drawing/2014/main" id="{B7E3896C-892F-47E0-96D8-7333B1D29820}"/>
              </a:ext>
            </a:extLst>
          </p:cNvPr>
          <p:cNvSpPr/>
          <p:nvPr/>
        </p:nvSpPr>
        <p:spPr>
          <a:xfrm>
            <a:off x="8317917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27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4" name="Rectangle: Rounded Corners 33">
            <a:extLst>
              <a:ext uri="{FF2B5EF4-FFF2-40B4-BE49-F238E27FC236}">
                <a16:creationId xmlns:a16="http://schemas.microsoft.com/office/drawing/2014/main" id="{5C60221D-8BFD-46D3-A008-C79B7E151326}"/>
              </a:ext>
            </a:extLst>
          </p:cNvPr>
          <p:cNvSpPr/>
          <p:nvPr/>
        </p:nvSpPr>
        <p:spPr>
          <a:xfrm>
            <a:off x="9472266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28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5" name="Rectangle: Rounded Corners 34">
            <a:extLst>
              <a:ext uri="{FF2B5EF4-FFF2-40B4-BE49-F238E27FC236}">
                <a16:creationId xmlns:a16="http://schemas.microsoft.com/office/drawing/2014/main" id="{E280731B-1287-4D76-823E-A6A30E28E790}"/>
              </a:ext>
            </a:extLst>
          </p:cNvPr>
          <p:cNvSpPr/>
          <p:nvPr/>
        </p:nvSpPr>
        <p:spPr>
          <a:xfrm>
            <a:off x="10626615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29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41DA4311-D6BE-4D1F-A1E9-6D6170B73967}"/>
              </a:ext>
            </a:extLst>
          </p:cNvPr>
          <p:cNvCxnSpPr>
            <a:cxnSpLocks/>
          </p:cNvCxnSpPr>
          <p:nvPr/>
        </p:nvCxnSpPr>
        <p:spPr>
          <a:xfrm flipH="1">
            <a:off x="4543818" y="3161489"/>
            <a:ext cx="18454" cy="1634247"/>
          </a:xfrm>
          <a:prstGeom prst="straightConnector1">
            <a:avLst/>
          </a:prstGeom>
          <a:ln w="38100">
            <a:solidFill>
              <a:srgbClr val="FF696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AEB7B1C3-AB8E-4383-8831-B02C1F717A97}"/>
              </a:ext>
            </a:extLst>
          </p:cNvPr>
          <p:cNvCxnSpPr/>
          <p:nvPr/>
        </p:nvCxnSpPr>
        <p:spPr>
          <a:xfrm>
            <a:off x="5833353" y="3161489"/>
            <a:ext cx="0" cy="710120"/>
          </a:xfrm>
          <a:prstGeom prst="straightConnector1">
            <a:avLst/>
          </a:prstGeom>
          <a:ln w="38100">
            <a:solidFill>
              <a:srgbClr val="A6C0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E00D304-B6B7-4E4B-9BF4-B9E2199AC768}"/>
              </a:ext>
            </a:extLst>
          </p:cNvPr>
          <p:cNvCxnSpPr/>
          <p:nvPr/>
        </p:nvCxnSpPr>
        <p:spPr>
          <a:xfrm>
            <a:off x="7370323" y="3161489"/>
            <a:ext cx="0" cy="710120"/>
          </a:xfrm>
          <a:prstGeom prst="straightConnector1">
            <a:avLst/>
          </a:prstGeom>
          <a:ln w="38100">
            <a:solidFill>
              <a:srgbClr val="A6C0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A1F3AEB2-DCF3-4B1E-8C92-A4F99E5EB686}"/>
              </a:ext>
            </a:extLst>
          </p:cNvPr>
          <p:cNvCxnSpPr/>
          <p:nvPr/>
        </p:nvCxnSpPr>
        <p:spPr>
          <a:xfrm>
            <a:off x="8761378" y="3161489"/>
            <a:ext cx="0" cy="710120"/>
          </a:xfrm>
          <a:prstGeom prst="straightConnector1">
            <a:avLst/>
          </a:prstGeom>
          <a:ln w="38100">
            <a:solidFill>
              <a:srgbClr val="A6C0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B95DC2F9-5176-4B34-AA2B-3A3445387D4B}"/>
              </a:ext>
            </a:extLst>
          </p:cNvPr>
          <p:cNvCxnSpPr/>
          <p:nvPr/>
        </p:nvCxnSpPr>
        <p:spPr>
          <a:xfrm>
            <a:off x="9938425" y="3161489"/>
            <a:ext cx="0" cy="710120"/>
          </a:xfrm>
          <a:prstGeom prst="straightConnector1">
            <a:avLst/>
          </a:prstGeom>
          <a:ln w="38100">
            <a:solidFill>
              <a:srgbClr val="A6C0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9B3A6AF-0CB1-4855-9252-C6D8C63B96FE}"/>
              </a:ext>
            </a:extLst>
          </p:cNvPr>
          <p:cNvCxnSpPr/>
          <p:nvPr/>
        </p:nvCxnSpPr>
        <p:spPr>
          <a:xfrm>
            <a:off x="11086288" y="3161489"/>
            <a:ext cx="0" cy="710120"/>
          </a:xfrm>
          <a:prstGeom prst="straightConnector1">
            <a:avLst/>
          </a:prstGeom>
          <a:ln w="38100">
            <a:solidFill>
              <a:srgbClr val="A6C0DD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94BC7CF6-54AF-454E-A50F-C99229B6CD0C}"/>
              </a:ext>
            </a:extLst>
          </p:cNvPr>
          <p:cNvSpPr/>
          <p:nvPr/>
        </p:nvSpPr>
        <p:spPr>
          <a:xfrm>
            <a:off x="4087622" y="2307887"/>
            <a:ext cx="912395" cy="675734"/>
          </a:xfrm>
          <a:prstGeom prst="roundRect">
            <a:avLst/>
          </a:prstGeom>
          <a:solidFill>
            <a:srgbClr val="FFE8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24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EFE93D1A-3402-43CB-BB9C-A6C180A3BB7B}"/>
              </a:ext>
            </a:extLst>
          </p:cNvPr>
          <p:cNvSpPr/>
          <p:nvPr/>
        </p:nvSpPr>
        <p:spPr>
          <a:xfrm>
            <a:off x="5251699" y="2307887"/>
            <a:ext cx="1154349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25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5" name="Rectangle: Rounded Corners 44">
            <a:extLst>
              <a:ext uri="{FF2B5EF4-FFF2-40B4-BE49-F238E27FC236}">
                <a16:creationId xmlns:a16="http://schemas.microsoft.com/office/drawing/2014/main" id="{F3C95743-2B0F-462F-9A64-95BC2F916154}"/>
              </a:ext>
            </a:extLst>
          </p:cNvPr>
          <p:cNvSpPr/>
          <p:nvPr/>
        </p:nvSpPr>
        <p:spPr>
          <a:xfrm>
            <a:off x="6657730" y="2307887"/>
            <a:ext cx="1418233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26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1222E67E-29EA-48D4-BDE1-BD77702B7668}"/>
              </a:ext>
            </a:extLst>
          </p:cNvPr>
          <p:cNvSpPr/>
          <p:nvPr/>
        </p:nvSpPr>
        <p:spPr>
          <a:xfrm>
            <a:off x="8317917" y="2307887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27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7" name="Rectangle: Rounded Corners 46">
            <a:extLst>
              <a:ext uri="{FF2B5EF4-FFF2-40B4-BE49-F238E27FC236}">
                <a16:creationId xmlns:a16="http://schemas.microsoft.com/office/drawing/2014/main" id="{9392705B-EA5C-4B5D-B888-DD77B02418C3}"/>
              </a:ext>
            </a:extLst>
          </p:cNvPr>
          <p:cNvSpPr/>
          <p:nvPr/>
        </p:nvSpPr>
        <p:spPr>
          <a:xfrm>
            <a:off x="9472266" y="2307887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28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8" name="Rectangle: Rounded Corners 47">
            <a:extLst>
              <a:ext uri="{FF2B5EF4-FFF2-40B4-BE49-F238E27FC236}">
                <a16:creationId xmlns:a16="http://schemas.microsoft.com/office/drawing/2014/main" id="{0D0AB047-030C-47B1-AA09-5427B70C86B1}"/>
              </a:ext>
            </a:extLst>
          </p:cNvPr>
          <p:cNvSpPr/>
          <p:nvPr/>
        </p:nvSpPr>
        <p:spPr>
          <a:xfrm>
            <a:off x="10626615" y="2307887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29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49" name="Rectangle: Rounded Corners 48">
            <a:extLst>
              <a:ext uri="{FF2B5EF4-FFF2-40B4-BE49-F238E27FC236}">
                <a16:creationId xmlns:a16="http://schemas.microsoft.com/office/drawing/2014/main" id="{3AC52FCE-0465-45B7-A6BB-97E8362F66C5}"/>
              </a:ext>
            </a:extLst>
          </p:cNvPr>
          <p:cNvSpPr/>
          <p:nvPr/>
        </p:nvSpPr>
        <p:spPr>
          <a:xfrm>
            <a:off x="2933273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0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6CB91B28-C080-4AF5-9BBA-A9F112B87C08}"/>
              </a:ext>
            </a:extLst>
          </p:cNvPr>
          <p:cNvSpPr/>
          <p:nvPr/>
        </p:nvSpPr>
        <p:spPr>
          <a:xfrm>
            <a:off x="1769196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0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52" name="Rectangle: Rounded Corners 51">
            <a:extLst>
              <a:ext uri="{FF2B5EF4-FFF2-40B4-BE49-F238E27FC236}">
                <a16:creationId xmlns:a16="http://schemas.microsoft.com/office/drawing/2014/main" id="{3D2C41AA-F45C-4E37-945F-80F9CC0C63A6}"/>
              </a:ext>
            </a:extLst>
          </p:cNvPr>
          <p:cNvSpPr/>
          <p:nvPr/>
        </p:nvSpPr>
        <p:spPr>
          <a:xfrm>
            <a:off x="614847" y="3983646"/>
            <a:ext cx="912395" cy="675734"/>
          </a:xfrm>
          <a:prstGeom prst="roundRect">
            <a:avLst/>
          </a:prstGeom>
          <a:solidFill>
            <a:srgbClr val="A6C0D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…</a:t>
            </a:r>
            <a:endParaRPr lang="en-SG" sz="3200" dirty="0">
              <a:solidFill>
                <a:srgbClr val="16283B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31D344A-11CD-4B8F-BF14-EF58CEAFE740}"/>
              </a:ext>
            </a:extLst>
          </p:cNvPr>
          <p:cNvCxnSpPr>
            <a:cxnSpLocks/>
          </p:cNvCxnSpPr>
          <p:nvPr/>
        </p:nvCxnSpPr>
        <p:spPr>
          <a:xfrm flipH="1" flipV="1">
            <a:off x="3521412" y="5851357"/>
            <a:ext cx="1132419" cy="398834"/>
          </a:xfrm>
          <a:prstGeom prst="straightConnector1">
            <a:avLst/>
          </a:prstGeom>
          <a:ln w="28575">
            <a:solidFill>
              <a:srgbClr val="A7E99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F81E2AB-F9E0-41FE-824C-36F4095F95E4}"/>
              </a:ext>
            </a:extLst>
          </p:cNvPr>
          <p:cNvSpPr txBox="1"/>
          <p:nvPr/>
        </p:nvSpPr>
        <p:spPr>
          <a:xfrm>
            <a:off x="4653831" y="5956830"/>
            <a:ext cx="699866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Each word is converted into a vector (array of numbers) using pre-trained </a:t>
            </a:r>
            <a:r>
              <a:rPr lang="en-US" sz="2000" dirty="0" err="1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GloVe</a:t>
            </a:r>
            <a:r>
              <a:rPr lang="en-US" sz="2000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embeddings fed into the embedding layer</a:t>
            </a:r>
            <a:endParaRPr lang="en-SG" sz="2000" dirty="0">
              <a:solidFill>
                <a:srgbClr val="F0F4F9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44301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139029-63E3-490F-A9CE-5F2E1D47A9C6}"/>
              </a:ext>
            </a:extLst>
          </p:cNvPr>
          <p:cNvSpPr/>
          <p:nvPr/>
        </p:nvSpPr>
        <p:spPr>
          <a:xfrm>
            <a:off x="1551008" y="740780"/>
            <a:ext cx="9097701" cy="4986690"/>
          </a:xfrm>
          <a:prstGeom prst="roundRect">
            <a:avLst/>
          </a:prstGeom>
          <a:solidFill>
            <a:srgbClr val="F0F4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Model Tuning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D1642E-5B96-409D-AE7B-E1537A96B800}"/>
              </a:ext>
            </a:extLst>
          </p:cNvPr>
          <p:cNvSpPr txBox="1"/>
          <p:nvPr/>
        </p:nvSpPr>
        <p:spPr>
          <a:xfrm>
            <a:off x="4811417" y="1845426"/>
            <a:ext cx="26356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Example: Optimizer Tuning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E84823-DA17-4824-A07C-81FA32BD40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084806"/>
              </p:ext>
            </p:extLst>
          </p:nvPr>
        </p:nvGraphicFramePr>
        <p:xfrm>
          <a:off x="2020425" y="2501900"/>
          <a:ext cx="8128000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87092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26184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Optimizer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Val F1 Value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367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Adadelta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0.7609897256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880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 err="1"/>
                        <a:t>Adagrad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0.8570520878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100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Adam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0.9621301889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72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RMSprop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0.9724422097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45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dirty="0"/>
                        <a:t>SGD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dirty="0"/>
                        <a:t>0.8568769097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34408271"/>
                  </a:ext>
                </a:extLst>
              </a:tr>
            </a:tbl>
          </a:graphicData>
        </a:graphic>
      </p:graphicFrame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00C2FD3C-CAAB-4476-9CC7-97ABAD255B2C}"/>
              </a:ext>
            </a:extLst>
          </p:cNvPr>
          <p:cNvSpPr/>
          <p:nvPr/>
        </p:nvSpPr>
        <p:spPr>
          <a:xfrm>
            <a:off x="1934901" y="3936452"/>
            <a:ext cx="8322198" cy="380906"/>
          </a:xfrm>
          <a:prstGeom prst="roundRect">
            <a:avLst/>
          </a:prstGeom>
          <a:noFill/>
          <a:ln w="38100">
            <a:solidFill>
              <a:srgbClr val="A7E99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41455265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E5139029-63E3-490F-A9CE-5F2E1D47A9C6}"/>
              </a:ext>
            </a:extLst>
          </p:cNvPr>
          <p:cNvSpPr/>
          <p:nvPr/>
        </p:nvSpPr>
        <p:spPr>
          <a:xfrm>
            <a:off x="1551008" y="740780"/>
            <a:ext cx="9097701" cy="4986690"/>
          </a:xfrm>
          <a:prstGeom prst="roundRect">
            <a:avLst/>
          </a:prstGeom>
          <a:solidFill>
            <a:srgbClr val="F0F4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Model Tuning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0D1642E-5B96-409D-AE7B-E1537A96B800}"/>
              </a:ext>
            </a:extLst>
          </p:cNvPr>
          <p:cNvSpPr txBox="1"/>
          <p:nvPr/>
        </p:nvSpPr>
        <p:spPr>
          <a:xfrm>
            <a:off x="4811417" y="1845426"/>
            <a:ext cx="23022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Best Parameters to use</a:t>
            </a:r>
          </a:p>
        </p:txBody>
      </p:sp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9E84823-DA17-4824-A07C-81FA32BD40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295466"/>
              </p:ext>
            </p:extLst>
          </p:nvPr>
        </p:nvGraphicFramePr>
        <p:xfrm>
          <a:off x="2032000" y="2501900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87092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26184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Parameter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Value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367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GloVe</a:t>
                      </a:r>
                      <a:r>
                        <a:rPr lang="en-US" dirty="0"/>
                        <a:t> Embedding Size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300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880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Optimizer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RMSprop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100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Loss Function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categorical </a:t>
                      </a:r>
                      <a:r>
                        <a:rPr lang="en-US" dirty="0" err="1"/>
                        <a:t>crossentropy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72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Number of epochs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17</a:t>
                      </a:r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454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18176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28B0D7-DA10-4F87-B7E6-D1B21AAE9AC3}"/>
              </a:ext>
            </a:extLst>
          </p:cNvPr>
          <p:cNvSpPr/>
          <p:nvPr/>
        </p:nvSpPr>
        <p:spPr>
          <a:xfrm>
            <a:off x="1551008" y="740780"/>
            <a:ext cx="9097701" cy="4986690"/>
          </a:xfrm>
          <a:prstGeom prst="roundRect">
            <a:avLst/>
          </a:prstGeom>
          <a:solidFill>
            <a:srgbClr val="F0F4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Outcome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E38D17-7C8F-4687-ADC4-E25D893AF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550066"/>
              </p:ext>
            </p:extLst>
          </p:nvPr>
        </p:nvGraphicFramePr>
        <p:xfrm>
          <a:off x="2032000" y="1543257"/>
          <a:ext cx="812800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87092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26184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Scoring System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Value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367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0.9734576941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5880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Precision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0.9707351923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39100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Recall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0.9756097794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72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F1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SG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0.9730702043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0F4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45458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B36FF26-2AB9-4D1D-B690-AEA94C8D5DA7}"/>
              </a:ext>
            </a:extLst>
          </p:cNvPr>
          <p:cNvSpPr txBox="1"/>
          <p:nvPr/>
        </p:nvSpPr>
        <p:spPr>
          <a:xfrm>
            <a:off x="4159134" y="1130530"/>
            <a:ext cx="3873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>
                <a:solidFill>
                  <a:srgbClr val="16283B"/>
                </a:solidFill>
              </a:rPr>
              <a:t>For LSTM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A9F1310-175F-4532-9EA3-6800D85C5425}"/>
              </a:ext>
            </a:extLst>
          </p:cNvPr>
          <p:cNvSpPr txBox="1"/>
          <p:nvPr/>
        </p:nvSpPr>
        <p:spPr>
          <a:xfrm>
            <a:off x="4159134" y="3810184"/>
            <a:ext cx="3873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>
                <a:solidFill>
                  <a:srgbClr val="16283B"/>
                </a:solidFill>
              </a:rPr>
              <a:t>Classification Tree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3A85705-48F7-4E93-AEA8-DD1D72155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1523668"/>
              </p:ext>
            </p:extLst>
          </p:nvPr>
        </p:nvGraphicFramePr>
        <p:xfrm>
          <a:off x="2032000" y="4179516"/>
          <a:ext cx="81280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1998709239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12618408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Scoring System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Value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367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Accuracy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0.9060258249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658802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F1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SG" dirty="0"/>
                        <a:t>0.3383892932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3910066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72575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: Rounded Corners 6">
            <a:extLst>
              <a:ext uri="{FF2B5EF4-FFF2-40B4-BE49-F238E27FC236}">
                <a16:creationId xmlns:a16="http://schemas.microsoft.com/office/drawing/2014/main" id="{F528B0D7-DA10-4F87-B7E6-D1B21AAE9AC3}"/>
              </a:ext>
            </a:extLst>
          </p:cNvPr>
          <p:cNvSpPr/>
          <p:nvPr/>
        </p:nvSpPr>
        <p:spPr>
          <a:xfrm>
            <a:off x="1483489" y="555585"/>
            <a:ext cx="9225022" cy="5926238"/>
          </a:xfrm>
          <a:prstGeom prst="roundRect">
            <a:avLst/>
          </a:prstGeom>
          <a:solidFill>
            <a:srgbClr val="F0F4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Outcome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AAE38D17-7C8F-4687-ADC4-E25D893AFDE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4096381"/>
              </p:ext>
            </p:extLst>
          </p:nvPr>
        </p:nvGraphicFramePr>
        <p:xfrm>
          <a:off x="2031998" y="1080175"/>
          <a:ext cx="8127999" cy="522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15372">
                  <a:extLst>
                    <a:ext uri="{9D8B030D-6E8A-4147-A177-3AD203B41FA5}">
                      <a16:colId xmlns:a16="http://schemas.microsoft.com/office/drawing/2014/main" val="1998709239"/>
                    </a:ext>
                  </a:extLst>
                </a:gridCol>
                <a:gridCol w="1157469">
                  <a:extLst>
                    <a:ext uri="{9D8B030D-6E8A-4147-A177-3AD203B41FA5}">
                      <a16:colId xmlns:a16="http://schemas.microsoft.com/office/drawing/2014/main" val="1646888223"/>
                    </a:ext>
                  </a:extLst>
                </a:gridCol>
                <a:gridCol w="6155158">
                  <a:extLst>
                    <a:ext uri="{9D8B030D-6E8A-4147-A177-3AD203B41FA5}">
                      <a16:colId xmlns:a16="http://schemas.microsoft.com/office/drawing/2014/main" val="3126184088"/>
                    </a:ext>
                  </a:extLst>
                </a:gridCol>
              </a:tblGrid>
              <a:tr h="272413"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Type</a:t>
                      </a:r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</a:t>
                      </a:r>
                      <a:endParaRPr lang="en-SG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 err="1"/>
                        <a:t>Msg</a:t>
                      </a:r>
                      <a:endParaRPr lang="en-SG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2D4F7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36703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Your account is temporarily frozen. Please log in to </a:t>
                      </a:r>
                      <a:r>
                        <a:rPr lang="en-US" dirty="0" err="1"/>
                        <a:t>to</a:t>
                      </a:r>
                      <a:r>
                        <a:rPr lang="en-US" dirty="0"/>
                        <a:t> secure your account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272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 won a prize of 1,000$, click here to claim!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945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Spam</a:t>
                      </a:r>
                      <a:endParaRPr lang="en-SG" dirty="0"/>
                    </a:p>
                    <a:p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Beautiful weekend coming up. </a:t>
                      </a:r>
                      <a:r>
                        <a:rPr lang="en-US" sz="180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Wanna</a:t>
                      </a:r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go out? Sophie gave me your number. Check out my profile here: bit.ly/profileGB12RD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3024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Dear customer, Bank of America is closing your bank account. Please confirm your PIN at notbankofamerica.com/XJY23VB to keep your account activated.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91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71841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Spam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You've won a prize! Go to bit.ly/yourprize001 to claim your $500 Amazon gift card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03409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article was published on 18th August itself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26298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Although we are unable to give you an exact time-frame at the moment, I would request you to stay tuned for any updates.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3769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Ham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The image you sent is a UI bug, I can check that your article is marked as regular and is not in the monetization program.</a:t>
                      </a:r>
                      <a:endParaRPr lang="en-SG" dirty="0"/>
                    </a:p>
                  </a:txBody>
                  <a:tcPr>
                    <a:lnL w="12700" cap="flat" cmpd="sng" algn="ctr">
                      <a:solidFill>
                        <a:srgbClr val="16283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7E9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23998735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3B36FF26-2AB9-4D1D-B690-AEA94C8D5DA7}"/>
              </a:ext>
            </a:extLst>
          </p:cNvPr>
          <p:cNvSpPr txBox="1"/>
          <p:nvPr/>
        </p:nvSpPr>
        <p:spPr>
          <a:xfrm>
            <a:off x="4159133" y="665961"/>
            <a:ext cx="38737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dirty="0">
                <a:solidFill>
                  <a:srgbClr val="16283B"/>
                </a:solidFill>
              </a:rPr>
              <a:t>Real life testing: Examples</a:t>
            </a:r>
          </a:p>
        </p:txBody>
      </p:sp>
    </p:spTree>
    <p:extLst>
      <p:ext uri="{BB962C8B-B14F-4D97-AF65-F5344CB8AC3E}">
        <p14:creationId xmlns:p14="http://schemas.microsoft.com/office/powerpoint/2010/main" val="3847585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02D99929-81CA-4B14-AA83-F9A1BE17AC6E}"/>
              </a:ext>
            </a:extLst>
          </p:cNvPr>
          <p:cNvSpPr txBox="1"/>
          <p:nvPr/>
        </p:nvSpPr>
        <p:spPr>
          <a:xfrm>
            <a:off x="6967960" y="0"/>
            <a:ext cx="52240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NLP | LSTM: Recommendation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pic>
        <p:nvPicPr>
          <p:cNvPr id="3" name="Picture 2" descr="Diagram&#10;&#10;Description automatically generated">
            <a:extLst>
              <a:ext uri="{FF2B5EF4-FFF2-40B4-BE49-F238E27FC236}">
                <a16:creationId xmlns:a16="http://schemas.microsoft.com/office/drawing/2014/main" id="{FFCCDF69-CFB7-4DC1-AADE-4A54E377ABA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9370" y="1083333"/>
            <a:ext cx="8813260" cy="4691333"/>
          </a:xfrm>
          <a:prstGeom prst="round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0332D87-C976-46B9-AEFA-B6476B84B6E5}"/>
              </a:ext>
            </a:extLst>
          </p:cNvPr>
          <p:cNvSpPr txBox="1"/>
          <p:nvPr/>
        </p:nvSpPr>
        <p:spPr>
          <a:xfrm>
            <a:off x="8239327" y="5930309"/>
            <a:ext cx="3505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Image derived from </a:t>
            </a:r>
            <a:r>
              <a:rPr lang="en-US" sz="1200" dirty="0" err="1">
                <a:solidFill>
                  <a:srgbClr val="F0F4F9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StackExchange</a:t>
            </a:r>
            <a:endParaRPr lang="en-SG" sz="1200" dirty="0">
              <a:solidFill>
                <a:srgbClr val="F0F4F9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0981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3AE01-41F6-4D4F-A92F-CB407FD82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But why a </a:t>
            </a:r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spam</a:t>
            </a:r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 classifier? 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68E836F3-3711-441E-946D-3C121C2496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123" y="238808"/>
            <a:ext cx="5923249" cy="661919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8C11527-AE22-49C1-B66E-02C629B19CEE}"/>
              </a:ext>
            </a:extLst>
          </p:cNvPr>
          <p:cNvSpPr txBox="1"/>
          <p:nvPr/>
        </p:nvSpPr>
        <p:spPr>
          <a:xfrm>
            <a:off x="7349923" y="2442258"/>
            <a:ext cx="34492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Now, this is a </a:t>
            </a:r>
            <a:r>
              <a:rPr lang="en-US" sz="6000" dirty="0">
                <a:solidFill>
                  <a:srgbClr val="A7E99C"/>
                </a:solidFill>
                <a:latin typeface="Panton Black Caps" panose="00000500000000000000" pitchFamily="50" charset="0"/>
                <a:ea typeface="SF Pro Display" panose="00000300000000000000" pitchFamily="50" charset="0"/>
              </a:rPr>
              <a:t>HAM</a:t>
            </a:r>
            <a:r>
              <a:rPr lang="en-US" sz="6000" dirty="0">
                <a:solidFill>
                  <a:srgbClr val="FFFAF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 message </a:t>
            </a:r>
            <a:endParaRPr lang="en-SG" sz="6000" dirty="0">
              <a:solidFill>
                <a:srgbClr val="FFFAF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97F0215-BE68-408C-B0DE-87DC0B83A766}"/>
              </a:ext>
            </a:extLst>
          </p:cNvPr>
          <p:cNvSpPr txBox="1"/>
          <p:nvPr/>
        </p:nvSpPr>
        <p:spPr>
          <a:xfrm>
            <a:off x="10394065" y="92596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Project Motivation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2292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B153AE01-41F6-4D4F-A92F-CB407FD825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But why a </a:t>
            </a:r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spam</a:t>
            </a:r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 classifier? 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C5FFAA5-5AB0-4D65-A691-BB7188B5D175}"/>
              </a:ext>
            </a:extLst>
          </p:cNvPr>
          <p:cNvGrpSpPr/>
          <p:nvPr/>
        </p:nvGrpSpPr>
        <p:grpSpPr>
          <a:xfrm>
            <a:off x="3190753" y="2233913"/>
            <a:ext cx="5810491" cy="3379809"/>
            <a:chOff x="3190753" y="2233913"/>
            <a:chExt cx="5810491" cy="3379809"/>
          </a:xfrm>
        </p:grpSpPr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B2FD72C9-B174-4164-ACD4-D42BF5054B1A}"/>
                </a:ext>
              </a:extLst>
            </p:cNvPr>
            <p:cNvSpPr/>
            <p:nvPr/>
          </p:nvSpPr>
          <p:spPr>
            <a:xfrm>
              <a:off x="3190753" y="2233913"/>
              <a:ext cx="5810491" cy="3379809"/>
            </a:xfrm>
            <a:prstGeom prst="roundRect">
              <a:avLst/>
            </a:prstGeom>
            <a:solidFill>
              <a:srgbClr val="F0F4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4" name="Title 1">
              <a:extLst>
                <a:ext uri="{FF2B5EF4-FFF2-40B4-BE49-F238E27FC236}">
                  <a16:creationId xmlns:a16="http://schemas.microsoft.com/office/drawing/2014/main" id="{B523084B-586D-4FA9-8CBC-6AB2C64BFEC2}"/>
                </a:ext>
              </a:extLst>
            </p:cNvPr>
            <p:cNvSpPr txBox="1">
              <a:spLocks/>
            </p:cNvSpPr>
            <p:nvPr/>
          </p:nvSpPr>
          <p:spPr>
            <a:xfrm>
              <a:off x="3576094" y="2640826"/>
              <a:ext cx="5039811" cy="271825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25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SPAM MSGS UP BY </a:t>
              </a:r>
            </a:p>
            <a:p>
              <a:pPr algn="ctr"/>
              <a:r>
                <a:rPr lang="en-US" sz="8000" dirty="0">
                  <a:solidFill>
                    <a:srgbClr val="FF696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7.1 BILLION</a:t>
              </a:r>
            </a:p>
            <a:p>
              <a:pPr algn="ctr"/>
              <a:r>
                <a:rPr lang="en-US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DURING THE COVID-19 PANDEMIC</a:t>
              </a:r>
              <a:endParaRPr lang="en-SG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6A3EA4B6-9CF2-4B06-98F9-11FA74A219B1}"/>
              </a:ext>
            </a:extLst>
          </p:cNvPr>
          <p:cNvSpPr txBox="1"/>
          <p:nvPr/>
        </p:nvSpPr>
        <p:spPr>
          <a:xfrm>
            <a:off x="10394065" y="92596"/>
            <a:ext cx="1797935" cy="3819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Project Motivation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6985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 -0.2775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3889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FAE72A08-94FE-46FF-A15D-1887655FB5CE}"/>
              </a:ext>
            </a:extLst>
          </p:cNvPr>
          <p:cNvSpPr txBox="1">
            <a:spLocks/>
          </p:cNvSpPr>
          <p:nvPr/>
        </p:nvSpPr>
        <p:spPr>
          <a:xfrm>
            <a:off x="838200" y="86192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But why a </a:t>
            </a:r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spam</a:t>
            </a:r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 classifier? 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396CC1D-8190-43A2-803C-4690B5F88FF7}"/>
              </a:ext>
            </a:extLst>
          </p:cNvPr>
          <p:cNvSpPr txBox="1"/>
          <p:nvPr/>
        </p:nvSpPr>
        <p:spPr>
          <a:xfrm>
            <a:off x="10243595" y="0"/>
            <a:ext cx="1948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Problem Statement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E5E04ED-ABCF-4A73-B8E1-0B63CF4138C3}"/>
              </a:ext>
            </a:extLst>
          </p:cNvPr>
          <p:cNvGrpSpPr/>
          <p:nvPr/>
        </p:nvGrpSpPr>
        <p:grpSpPr>
          <a:xfrm>
            <a:off x="3190753" y="2233913"/>
            <a:ext cx="5810491" cy="3379809"/>
            <a:chOff x="3190753" y="2233913"/>
            <a:chExt cx="5810491" cy="3379809"/>
          </a:xfrm>
        </p:grpSpPr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7487CEE1-6773-4497-9486-5ABBA1DEFB4B}"/>
                </a:ext>
              </a:extLst>
            </p:cNvPr>
            <p:cNvSpPr/>
            <p:nvPr/>
          </p:nvSpPr>
          <p:spPr>
            <a:xfrm>
              <a:off x="3190753" y="2233913"/>
              <a:ext cx="5810491" cy="3379809"/>
            </a:xfrm>
            <a:prstGeom prst="roundRect">
              <a:avLst/>
            </a:prstGeom>
            <a:solidFill>
              <a:srgbClr val="F0F4F9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 dirty="0"/>
            </a:p>
          </p:txBody>
        </p:sp>
        <p:sp>
          <p:nvSpPr>
            <p:cNvPr id="15" name="Title 1">
              <a:extLst>
                <a:ext uri="{FF2B5EF4-FFF2-40B4-BE49-F238E27FC236}">
                  <a16:creationId xmlns:a16="http://schemas.microsoft.com/office/drawing/2014/main" id="{1AE6AEFC-8DB0-487D-A963-E115E1BEE9FE}"/>
                </a:ext>
              </a:extLst>
            </p:cNvPr>
            <p:cNvSpPr txBox="1">
              <a:spLocks/>
            </p:cNvSpPr>
            <p:nvPr/>
          </p:nvSpPr>
          <p:spPr>
            <a:xfrm>
              <a:off x="3576094" y="2640826"/>
              <a:ext cx="5039811" cy="271825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 fontScale="92500" lnSpcReduction="100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ctr"/>
              <a:r>
                <a:rPr lang="en-US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SPAM MSGS UP BY </a:t>
              </a:r>
            </a:p>
            <a:p>
              <a:pPr algn="ctr"/>
              <a:r>
                <a:rPr lang="en-US" sz="8000" dirty="0">
                  <a:solidFill>
                    <a:srgbClr val="FF6961"/>
                  </a:solidFill>
                  <a:latin typeface="Panton Black Caps" panose="00000500000000000000" pitchFamily="50" charset="0"/>
                  <a:ea typeface="SF Pro Display" panose="00000300000000000000" pitchFamily="50" charset="0"/>
                </a:rPr>
                <a:t>7.1 BILLION</a:t>
              </a:r>
            </a:p>
            <a:p>
              <a:pPr algn="ctr"/>
              <a:r>
                <a:rPr lang="en-US" dirty="0">
                  <a:solidFill>
                    <a:srgbClr val="16283B"/>
                  </a:solidFill>
                  <a:latin typeface="SF Pro Display" panose="00000300000000000000" pitchFamily="50" charset="0"/>
                  <a:ea typeface="SF Pro Display" panose="00000300000000000000" pitchFamily="50" charset="0"/>
                </a:rPr>
                <a:t>DURING THE COVID-19 PANDEMIC</a:t>
              </a:r>
              <a:endParaRPr lang="en-SG" dirty="0">
                <a:solidFill>
                  <a:srgbClr val="16283B"/>
                </a:solidFill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</p:grpSp>
      <p:sp>
        <p:nvSpPr>
          <p:cNvPr id="16" name="Title 1">
            <a:extLst>
              <a:ext uri="{FF2B5EF4-FFF2-40B4-BE49-F238E27FC236}">
                <a16:creationId xmlns:a16="http://schemas.microsoft.com/office/drawing/2014/main" id="{78EF7542-F0C6-4E28-8AAB-A6AFB7FE8DC3}"/>
              </a:ext>
            </a:extLst>
          </p:cNvPr>
          <p:cNvSpPr txBox="1">
            <a:spLocks/>
          </p:cNvSpPr>
          <p:nvPr/>
        </p:nvSpPr>
        <p:spPr>
          <a:xfrm>
            <a:off x="1867862" y="2766218"/>
            <a:ext cx="845627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How do we </a:t>
            </a:r>
            <a:r>
              <a:rPr lang="en-US" dirty="0">
                <a:solidFill>
                  <a:srgbClr val="FF6961"/>
                </a:solidFill>
                <a:latin typeface="Panton Black Caps" panose="00000500000000000000" pitchFamily="50" charset="0"/>
              </a:rPr>
              <a:t>differentiate</a:t>
            </a:r>
            <a:r>
              <a:rPr lang="en-US" dirty="0">
                <a:solidFill>
                  <a:srgbClr val="FFFAF1"/>
                </a:solidFill>
                <a:latin typeface="Panton Black Caps" panose="00000500000000000000" pitchFamily="50" charset="0"/>
              </a:rPr>
              <a:t> Ham from Spam messages?</a:t>
            </a:r>
            <a:endParaRPr lang="en-SG" dirty="0">
              <a:solidFill>
                <a:srgbClr val="FFFAF1"/>
              </a:solidFill>
              <a:latin typeface="Panton Black Caps" panose="000005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6974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6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0-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2" presetClass="exit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1+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6EEF8A2F-FCD0-47DA-BA14-FFB6C4072344}"/>
              </a:ext>
            </a:extLst>
          </p:cNvPr>
          <p:cNvGrpSpPr/>
          <p:nvPr/>
        </p:nvGrpSpPr>
        <p:grpSpPr>
          <a:xfrm>
            <a:off x="1147823" y="813121"/>
            <a:ext cx="9896353" cy="5231757"/>
            <a:chOff x="1147823" y="813121"/>
            <a:chExt cx="9896353" cy="5231757"/>
          </a:xfrm>
          <a:solidFill>
            <a:srgbClr val="F0F4F9"/>
          </a:solidFill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23E94780-C59E-4473-B8F9-B8F25B157D99}"/>
                </a:ext>
              </a:extLst>
            </p:cNvPr>
            <p:cNvSpPr/>
            <p:nvPr/>
          </p:nvSpPr>
          <p:spPr>
            <a:xfrm>
              <a:off x="1147823" y="813121"/>
              <a:ext cx="9896353" cy="5231757"/>
            </a:xfrm>
            <a:prstGeom prst="roundRect">
              <a:avLst/>
            </a:prstGeom>
            <a:grpFill/>
            <a:ln>
              <a:solidFill>
                <a:srgbClr val="F0F4F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pic>
          <p:nvPicPr>
            <p:cNvPr id="8" name="Picture 7" descr="A picture containing text&#10;&#10;Description automatically generated">
              <a:extLst>
                <a:ext uri="{FF2B5EF4-FFF2-40B4-BE49-F238E27FC236}">
                  <a16:creationId xmlns:a16="http://schemas.microsoft.com/office/drawing/2014/main" id="{0D381151-AC35-4D31-BC20-D4D04C9F8CB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74035" y="1449130"/>
              <a:ext cx="2869250" cy="2869250"/>
            </a:xfrm>
            <a:prstGeom prst="rect">
              <a:avLst/>
            </a:prstGeom>
            <a:grpFill/>
            <a:ln>
              <a:solidFill>
                <a:srgbClr val="F0F4F9"/>
              </a:solidFill>
            </a:ln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C4AEAE3-E1FB-46AF-ABE8-74B770715F7C}"/>
                </a:ext>
              </a:extLst>
            </p:cNvPr>
            <p:cNvSpPr txBox="1"/>
            <p:nvPr/>
          </p:nvSpPr>
          <p:spPr>
            <a:xfrm>
              <a:off x="1993968" y="4643020"/>
              <a:ext cx="3368234" cy="1077218"/>
            </a:xfrm>
            <a:prstGeom prst="rect">
              <a:avLst/>
            </a:prstGeom>
            <a:grpFill/>
            <a:ln>
              <a:solidFill>
                <a:srgbClr val="F0F4F9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32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SMS Spam Collection Data Set</a:t>
              </a:r>
              <a:endParaRPr lang="en-SG" sz="32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D5127437-460D-4A05-990A-7BBFBC9E96A6}"/>
                </a:ext>
              </a:extLst>
            </p:cNvPr>
            <p:cNvCxnSpPr>
              <a:cxnSpLocks/>
            </p:cNvCxnSpPr>
            <p:nvPr/>
          </p:nvCxnSpPr>
          <p:spPr>
            <a:xfrm>
              <a:off x="5717893" y="1226916"/>
              <a:ext cx="0" cy="4409955"/>
            </a:xfrm>
            <a:prstGeom prst="line">
              <a:avLst/>
            </a:prstGeom>
            <a:grpFill/>
            <a:ln w="38100">
              <a:solidFill>
                <a:srgbClr val="F0F4F9"/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0E19D5E-3E98-47A4-8554-A8FB9540A9D1}"/>
                </a:ext>
              </a:extLst>
            </p:cNvPr>
            <p:cNvSpPr txBox="1"/>
            <p:nvPr/>
          </p:nvSpPr>
          <p:spPr>
            <a:xfrm>
              <a:off x="5881675" y="1638547"/>
              <a:ext cx="4998720" cy="3785652"/>
            </a:xfrm>
            <a:prstGeom prst="rect">
              <a:avLst/>
            </a:prstGeom>
            <a:grpFill/>
            <a:ln>
              <a:solidFill>
                <a:srgbClr val="F0F4F9"/>
              </a:solidFill>
            </a:ln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Published at:</a:t>
              </a:r>
            </a:p>
            <a:p>
              <a:r>
                <a:rPr lang="en-US" sz="24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UCI Machine Learning Repository</a:t>
              </a:r>
            </a:p>
            <a:p>
              <a:endParaRPr lang="en-US" sz="2400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  <a:p>
              <a:r>
                <a:rPr lang="en-US" sz="2400" b="1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Sources:</a:t>
              </a:r>
            </a:p>
            <a:p>
              <a:r>
                <a:rPr lang="en-US" sz="2400" dirty="0" err="1">
                  <a:latin typeface="SF Pro Display" panose="00000300000000000000" pitchFamily="50" charset="0"/>
                  <a:ea typeface="SF Pro Display" panose="00000300000000000000" pitchFamily="50" charset="0"/>
                </a:rPr>
                <a:t>Grumbletext</a:t>
              </a:r>
              <a:r>
                <a:rPr lang="en-US" sz="24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, NUS SMS Corpus, Caroline Tag’s PHD Thesis, SMS Spam Corpus v0.1 Big</a:t>
              </a:r>
            </a:p>
            <a:p>
              <a:endParaRPr lang="en-US" sz="2400" b="1" dirty="0">
                <a:latin typeface="SF Pro Display" panose="00000300000000000000" pitchFamily="50" charset="0"/>
                <a:ea typeface="SF Pro Display" panose="00000300000000000000" pitchFamily="50" charset="0"/>
              </a:endParaRPr>
            </a:p>
            <a:p>
              <a:r>
                <a:rPr lang="en-US" sz="2400" b="1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Date of Publication:</a:t>
              </a:r>
            </a:p>
            <a:p>
              <a:r>
                <a:rPr lang="en-US" sz="2400" dirty="0">
                  <a:latin typeface="SF Pro Display" panose="00000300000000000000" pitchFamily="50" charset="0"/>
                  <a:ea typeface="SF Pro Display" panose="00000300000000000000" pitchFamily="50" charset="0"/>
                </a:rPr>
                <a:t>2012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CD39B00E-C73C-4DDE-BE5D-CD5FF79AEBE3}"/>
              </a:ext>
            </a:extLst>
          </p:cNvPr>
          <p:cNvSpPr txBox="1"/>
          <p:nvPr/>
        </p:nvSpPr>
        <p:spPr>
          <a:xfrm>
            <a:off x="10139423" y="0"/>
            <a:ext cx="20525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latin typeface="SF Pro Display" panose="00000300000000000000" pitchFamily="50" charset="0"/>
                <a:ea typeface="SF Pro Display" panose="00000300000000000000" pitchFamily="50" charset="0"/>
              </a:rPr>
              <a:t>Dataset Background</a:t>
            </a:r>
            <a:endParaRPr lang="en-SG" dirty="0">
              <a:solidFill>
                <a:schemeClr val="bg1"/>
              </a:solidFill>
              <a:latin typeface="SF Pro Display" panose="00000300000000000000" pitchFamily="50" charset="0"/>
              <a:ea typeface="SF Pro Display" panose="00000300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78350762"/>
      </p:ext>
    </p:extLst>
  </p:cSld>
  <p:clrMapOvr>
    <a:masterClrMapping/>
  </p:clrMapOvr>
  <p:transition spd="slow">
    <p:push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2.4|1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|3.7|1.7|1.5|10.6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2338948662444B43B232564E59C284E0" ma:contentTypeVersion="7" ma:contentTypeDescription="Create a new document." ma:contentTypeScope="" ma:versionID="700d21e8a2f47c37b897f7397dc1655d">
  <xsd:schema xmlns:xsd="http://www.w3.org/2001/XMLSchema" xmlns:xs="http://www.w3.org/2001/XMLSchema" xmlns:p="http://schemas.microsoft.com/office/2006/metadata/properties" xmlns:ns3="48d39d9c-b0a7-45fc-ab4c-202b53174d0e" xmlns:ns4="15a1e4d0-1332-4861-a804-14daf7e55767" targetNamespace="http://schemas.microsoft.com/office/2006/metadata/properties" ma:root="true" ma:fieldsID="308de30ea9e19ab490fda8d1c51a0a6f" ns3:_="" ns4:_="">
    <xsd:import namespace="48d39d9c-b0a7-45fc-ab4c-202b53174d0e"/>
    <xsd:import namespace="15a1e4d0-1332-4861-a804-14daf7e55767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d39d9c-b0a7-45fc-ab4c-202b53174d0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a1e4d0-1332-4861-a804-14daf7e55767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926CCE3-EEAB-4F1F-A303-CDAE8C35378B}">
  <ds:schemaRefs>
    <ds:schemaRef ds:uri="15a1e4d0-1332-4861-a804-14daf7e55767"/>
    <ds:schemaRef ds:uri="48d39d9c-b0a7-45fc-ab4c-202b53174d0e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7B3A3AB-87D5-4B2E-AC11-E348D64FE70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5384D6A-158C-443F-9C8C-966E46338F49}">
  <ds:schemaRefs>
    <ds:schemaRef ds:uri="http://purl.org/dc/elements/1.1/"/>
    <ds:schemaRef ds:uri="http://schemas.microsoft.com/office/infopath/2007/PartnerControls"/>
    <ds:schemaRef ds:uri="http://schemas.microsoft.com/office/2006/documentManagement/types"/>
    <ds:schemaRef ds:uri="http://purl.org/dc/terms/"/>
    <ds:schemaRef ds:uri="http://www.w3.org/XML/1998/namespace"/>
    <ds:schemaRef ds:uri="http://schemas.microsoft.com/office/2006/metadata/properties"/>
    <ds:schemaRef ds:uri="http://purl.org/dc/dcmitype/"/>
    <ds:schemaRef ds:uri="48d39d9c-b0a7-45fc-ab4c-202b53174d0e"/>
    <ds:schemaRef ds:uri="15a1e4d0-1332-4861-a804-14daf7e55767"/>
    <ds:schemaRef ds:uri="http://schemas.openxmlformats.org/package/2006/metadata/core-propertie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1047</TotalTime>
  <Words>1307</Words>
  <Application>Microsoft Office PowerPoint</Application>
  <PresentationFormat>Widescreen</PresentationFormat>
  <Paragraphs>452</Paragraphs>
  <Slides>56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3" baseType="lpstr">
      <vt:lpstr>Arial</vt:lpstr>
      <vt:lpstr>Calibri</vt:lpstr>
      <vt:lpstr>Calibri Light</vt:lpstr>
      <vt:lpstr>Montserrat Light</vt:lpstr>
      <vt:lpstr>Panton Black Caps</vt:lpstr>
      <vt:lpstr>SF Pro Display</vt:lpstr>
      <vt:lpstr>Office Theme</vt:lpstr>
      <vt:lpstr>SPAM|HAM</vt:lpstr>
      <vt:lpstr>PowerPoint Presentation</vt:lpstr>
      <vt:lpstr>PowerPoint Presentation</vt:lpstr>
      <vt:lpstr>PowerPoint Presentation</vt:lpstr>
      <vt:lpstr>PowerPoint Presentation</vt:lpstr>
      <vt:lpstr>But why a spam classifier? </vt:lpstr>
      <vt:lpstr>But why a spam classifier?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FASTGO</dc:title>
  <dc:creator>#WANG JIE RUI, JEROME#</dc:creator>
  <cp:lastModifiedBy>#WANG JIE RUI, JEROME#</cp:lastModifiedBy>
  <cp:revision>179</cp:revision>
  <dcterms:created xsi:type="dcterms:W3CDTF">2022-02-13T11:02:28Z</dcterms:created>
  <dcterms:modified xsi:type="dcterms:W3CDTF">2022-04-24T15:29:17Z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0x0101002338948662444B43B232564E59C284E0</vt:lpwstr>
  </property>
</Properties>
</file>